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83" r:id="rId2"/>
  </p:sldMasterIdLst>
  <p:notesMasterIdLst>
    <p:notesMasterId r:id="rId20"/>
  </p:notesMasterIdLst>
  <p:handoutMasterIdLst>
    <p:handoutMasterId r:id="rId21"/>
  </p:handoutMasterIdLst>
  <p:sldIdLst>
    <p:sldId id="484" r:id="rId3"/>
    <p:sldId id="519" r:id="rId4"/>
    <p:sldId id="520" r:id="rId5"/>
    <p:sldId id="521" r:id="rId6"/>
    <p:sldId id="522" r:id="rId7"/>
    <p:sldId id="533" r:id="rId8"/>
    <p:sldId id="534" r:id="rId9"/>
    <p:sldId id="495" r:id="rId10"/>
    <p:sldId id="532" r:id="rId11"/>
    <p:sldId id="500" r:id="rId12"/>
    <p:sldId id="530" r:id="rId13"/>
    <p:sldId id="502" r:id="rId14"/>
    <p:sldId id="504" r:id="rId15"/>
    <p:sldId id="505" r:id="rId16"/>
    <p:sldId id="506" r:id="rId17"/>
    <p:sldId id="525" r:id="rId18"/>
    <p:sldId id="499" r:id="rId19"/>
  </p:sldIdLst>
  <p:sldSz cx="9144000" cy="6858000" type="screen4x3"/>
  <p:notesSz cx="6769100" cy="9906000"/>
  <p:defaultTextStyle>
    <a:defPPr>
      <a:defRPr lang="en-US"/>
    </a:defPPr>
    <a:lvl1pPr algn="l" rtl="0" fontAlgn="base">
      <a:spcBef>
        <a:spcPct val="20000"/>
      </a:spcBef>
      <a:spcAft>
        <a:spcPct val="0"/>
      </a:spcAft>
      <a:buClr>
        <a:srgbClr val="006634"/>
      </a:buClr>
      <a:buSzPct val="120000"/>
      <a:buChar char="•"/>
      <a:defRPr sz="2400" b="1" kern="1200">
        <a:solidFill>
          <a:schemeClr val="tx1"/>
        </a:solidFill>
        <a:latin typeface="Palatino Linotype" pitchFamily="18" charset="0"/>
        <a:ea typeface="+mn-ea"/>
        <a:cs typeface="+mn-cs"/>
      </a:defRPr>
    </a:lvl1pPr>
    <a:lvl2pPr marL="457200" algn="l" rtl="0" fontAlgn="base">
      <a:spcBef>
        <a:spcPct val="20000"/>
      </a:spcBef>
      <a:spcAft>
        <a:spcPct val="0"/>
      </a:spcAft>
      <a:buClr>
        <a:srgbClr val="006634"/>
      </a:buClr>
      <a:buSzPct val="120000"/>
      <a:buChar char="•"/>
      <a:defRPr sz="2400" b="1" kern="1200">
        <a:solidFill>
          <a:schemeClr val="tx1"/>
        </a:solidFill>
        <a:latin typeface="Palatino Linotype" pitchFamily="18" charset="0"/>
        <a:ea typeface="+mn-ea"/>
        <a:cs typeface="+mn-cs"/>
      </a:defRPr>
    </a:lvl2pPr>
    <a:lvl3pPr marL="914400" algn="l" rtl="0" fontAlgn="base">
      <a:spcBef>
        <a:spcPct val="20000"/>
      </a:spcBef>
      <a:spcAft>
        <a:spcPct val="0"/>
      </a:spcAft>
      <a:buClr>
        <a:srgbClr val="006634"/>
      </a:buClr>
      <a:buSzPct val="120000"/>
      <a:buChar char="•"/>
      <a:defRPr sz="2400" b="1" kern="1200">
        <a:solidFill>
          <a:schemeClr val="tx1"/>
        </a:solidFill>
        <a:latin typeface="Palatino Linotype" pitchFamily="18" charset="0"/>
        <a:ea typeface="+mn-ea"/>
        <a:cs typeface="+mn-cs"/>
      </a:defRPr>
    </a:lvl3pPr>
    <a:lvl4pPr marL="1371600" algn="l" rtl="0" fontAlgn="base">
      <a:spcBef>
        <a:spcPct val="20000"/>
      </a:spcBef>
      <a:spcAft>
        <a:spcPct val="0"/>
      </a:spcAft>
      <a:buClr>
        <a:srgbClr val="006634"/>
      </a:buClr>
      <a:buSzPct val="120000"/>
      <a:buChar char="•"/>
      <a:defRPr sz="2400" b="1" kern="1200">
        <a:solidFill>
          <a:schemeClr val="tx1"/>
        </a:solidFill>
        <a:latin typeface="Palatino Linotype" pitchFamily="18" charset="0"/>
        <a:ea typeface="+mn-ea"/>
        <a:cs typeface="+mn-cs"/>
      </a:defRPr>
    </a:lvl4pPr>
    <a:lvl5pPr marL="1828800" algn="l" rtl="0" fontAlgn="base">
      <a:spcBef>
        <a:spcPct val="20000"/>
      </a:spcBef>
      <a:spcAft>
        <a:spcPct val="0"/>
      </a:spcAft>
      <a:buClr>
        <a:srgbClr val="006634"/>
      </a:buClr>
      <a:buSzPct val="120000"/>
      <a:buChar char="•"/>
      <a:defRPr sz="2400" b="1" kern="1200">
        <a:solidFill>
          <a:schemeClr val="tx1"/>
        </a:solidFill>
        <a:latin typeface="Palatino Linotype" pitchFamily="18" charset="0"/>
        <a:ea typeface="+mn-ea"/>
        <a:cs typeface="+mn-cs"/>
      </a:defRPr>
    </a:lvl5pPr>
    <a:lvl6pPr marL="2286000" algn="l" defTabSz="914400" rtl="0" eaLnBrk="1" latinLnBrk="0" hangingPunct="1">
      <a:defRPr sz="2400" b="1" kern="1200">
        <a:solidFill>
          <a:schemeClr val="tx1"/>
        </a:solidFill>
        <a:latin typeface="Palatino Linotype" pitchFamily="18" charset="0"/>
        <a:ea typeface="+mn-ea"/>
        <a:cs typeface="+mn-cs"/>
      </a:defRPr>
    </a:lvl6pPr>
    <a:lvl7pPr marL="2743200" algn="l" defTabSz="914400" rtl="0" eaLnBrk="1" latinLnBrk="0" hangingPunct="1">
      <a:defRPr sz="2400" b="1" kern="1200">
        <a:solidFill>
          <a:schemeClr val="tx1"/>
        </a:solidFill>
        <a:latin typeface="Palatino Linotype" pitchFamily="18" charset="0"/>
        <a:ea typeface="+mn-ea"/>
        <a:cs typeface="+mn-cs"/>
      </a:defRPr>
    </a:lvl7pPr>
    <a:lvl8pPr marL="3200400" algn="l" defTabSz="914400" rtl="0" eaLnBrk="1" latinLnBrk="0" hangingPunct="1">
      <a:defRPr sz="2400" b="1" kern="1200">
        <a:solidFill>
          <a:schemeClr val="tx1"/>
        </a:solidFill>
        <a:latin typeface="Palatino Linotype" pitchFamily="18" charset="0"/>
        <a:ea typeface="+mn-ea"/>
        <a:cs typeface="+mn-cs"/>
      </a:defRPr>
    </a:lvl8pPr>
    <a:lvl9pPr marL="3657600" algn="l" defTabSz="914400" rtl="0" eaLnBrk="1" latinLnBrk="0" hangingPunct="1">
      <a:defRPr sz="2400" b="1" kern="1200">
        <a:solidFill>
          <a:schemeClr val="tx1"/>
        </a:solidFill>
        <a:latin typeface="Palatino Linotype"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E34"/>
    <a:srgbClr val="297B29"/>
    <a:srgbClr val="0000FF"/>
    <a:srgbClr val="3FBD3F"/>
    <a:srgbClr val="3EBA3E"/>
    <a:srgbClr val="67CD67"/>
    <a:srgbClr val="FFFF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73764" autoAdjust="0"/>
  </p:normalViewPr>
  <p:slideViewPr>
    <p:cSldViewPr snapToGrid="0">
      <p:cViewPr varScale="1">
        <p:scale>
          <a:sx n="55" d="100"/>
          <a:sy n="55" d="100"/>
        </p:scale>
        <p:origin x="186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B596BA-3835-45D5-9674-8C2D7738CCAB}" type="doc">
      <dgm:prSet loTypeId="urn:microsoft.com/office/officeart/2005/8/layout/pList1#2" loCatId="list" qsTypeId="urn:microsoft.com/office/officeart/2005/8/quickstyle/simple1#2" qsCatId="simple" csTypeId="urn:microsoft.com/office/officeart/2005/8/colors/accent1_2#2" csCatId="accent1" phldr="1"/>
      <dgm:spPr/>
      <dgm:t>
        <a:bodyPr/>
        <a:lstStyle/>
        <a:p>
          <a:endParaRPr lang="en-US"/>
        </a:p>
      </dgm:t>
    </dgm:pt>
    <dgm:pt modelId="{C1E268FA-776F-48CF-9F3E-856A0FAD02AF}">
      <dgm:prSet custT="1"/>
      <dgm:spPr/>
      <dgm:t>
        <a:bodyPr/>
        <a:lstStyle/>
        <a:p>
          <a:r>
            <a:rPr lang="hu-HU" sz="1100" b="1" dirty="0" smtClean="0"/>
            <a:t>Human </a:t>
          </a:r>
          <a:r>
            <a:rPr lang="hu-HU" sz="1100" b="1" dirty="0" err="1" smtClean="0"/>
            <a:t>health</a:t>
          </a:r>
          <a:endParaRPr lang="hu-HU" sz="1100" b="1" dirty="0" smtClean="0"/>
        </a:p>
      </dgm:t>
    </dgm:pt>
    <dgm:pt modelId="{98E337D0-9C88-4F39-8C1D-EA2EC4F2082E}" type="parTrans" cxnId="{7F13CC1E-EA9A-4A4B-8699-E2B94A3E9D51}">
      <dgm:prSet/>
      <dgm:spPr/>
      <dgm:t>
        <a:bodyPr/>
        <a:lstStyle/>
        <a:p>
          <a:endParaRPr lang="en-US" sz="1200"/>
        </a:p>
      </dgm:t>
    </dgm:pt>
    <dgm:pt modelId="{4E082CFE-334F-4F1C-9B07-1EDB58210166}" type="sibTrans" cxnId="{7F13CC1E-EA9A-4A4B-8699-E2B94A3E9D51}">
      <dgm:prSet/>
      <dgm:spPr/>
      <dgm:t>
        <a:bodyPr/>
        <a:lstStyle/>
        <a:p>
          <a:endParaRPr lang="en-US" sz="1200"/>
        </a:p>
      </dgm:t>
    </dgm:pt>
    <dgm:pt modelId="{3CA576F8-1AAA-44B4-B967-0E411A524F39}">
      <dgm:prSet custT="1"/>
      <dgm:spPr/>
      <dgm:t>
        <a:bodyPr/>
        <a:lstStyle/>
        <a:p>
          <a:r>
            <a:rPr lang="hu-HU" sz="1100" b="1" dirty="0" err="1" smtClean="0"/>
            <a:t>Agriculture</a:t>
          </a:r>
          <a:endParaRPr lang="hu-HU" sz="1100" b="1" dirty="0" smtClean="0"/>
        </a:p>
      </dgm:t>
    </dgm:pt>
    <dgm:pt modelId="{B867B7C9-C14E-420A-9534-BB729E76C397}" type="parTrans" cxnId="{18A3D797-A869-4774-A3F4-826DAEA3EFD0}">
      <dgm:prSet/>
      <dgm:spPr/>
      <dgm:t>
        <a:bodyPr/>
        <a:lstStyle/>
        <a:p>
          <a:endParaRPr lang="en-US" sz="1200"/>
        </a:p>
      </dgm:t>
    </dgm:pt>
    <dgm:pt modelId="{D754CEA3-A8F3-47B6-AC92-43C05A40865B}" type="sibTrans" cxnId="{18A3D797-A869-4774-A3F4-826DAEA3EFD0}">
      <dgm:prSet/>
      <dgm:spPr/>
      <dgm:t>
        <a:bodyPr/>
        <a:lstStyle/>
        <a:p>
          <a:endParaRPr lang="en-US" sz="1200"/>
        </a:p>
      </dgm:t>
    </dgm:pt>
    <dgm:pt modelId="{D5D4FF28-5F70-4705-BCC8-5DBB0F2BA094}">
      <dgm:prSet custT="1"/>
      <dgm:spPr/>
      <dgm:t>
        <a:bodyPr/>
        <a:lstStyle/>
        <a:p>
          <a:r>
            <a:rPr lang="hu-HU" sz="1100" b="1" dirty="0" err="1" smtClean="0"/>
            <a:t>Settlement</a:t>
          </a:r>
          <a:r>
            <a:rPr lang="hu-HU" sz="1100" b="1" dirty="0" smtClean="0"/>
            <a:t> </a:t>
          </a:r>
          <a:r>
            <a:rPr lang="hu-HU" sz="1100" b="1" dirty="0" err="1" smtClean="0"/>
            <a:t>planning</a:t>
          </a:r>
          <a:endParaRPr lang="hu-HU" sz="1100" b="1" dirty="0" smtClean="0"/>
        </a:p>
      </dgm:t>
    </dgm:pt>
    <dgm:pt modelId="{F5BCB1FE-717D-4143-8342-5F36560C99D2}" type="parTrans" cxnId="{C7A8BF9B-345A-47F6-95CE-E70E5C43EC0A}">
      <dgm:prSet/>
      <dgm:spPr/>
      <dgm:t>
        <a:bodyPr/>
        <a:lstStyle/>
        <a:p>
          <a:endParaRPr lang="en-US" sz="1200"/>
        </a:p>
      </dgm:t>
    </dgm:pt>
    <dgm:pt modelId="{56BA7C01-4997-4339-881E-D79F722D13D4}" type="sibTrans" cxnId="{C7A8BF9B-345A-47F6-95CE-E70E5C43EC0A}">
      <dgm:prSet/>
      <dgm:spPr/>
      <dgm:t>
        <a:bodyPr/>
        <a:lstStyle/>
        <a:p>
          <a:endParaRPr lang="en-US" sz="1200"/>
        </a:p>
      </dgm:t>
    </dgm:pt>
    <dgm:pt modelId="{EB7521CF-919B-4DFA-B36A-1E420F31DF36}">
      <dgm:prSet custT="1"/>
      <dgm:spPr/>
      <dgm:t>
        <a:bodyPr/>
        <a:lstStyle/>
        <a:p>
          <a:r>
            <a:rPr lang="hu-HU" sz="1100" b="1" dirty="0" err="1" smtClean="0"/>
            <a:t>Transportation</a:t>
          </a:r>
          <a:endParaRPr lang="hu-HU" sz="1100" b="1" dirty="0" smtClean="0"/>
        </a:p>
      </dgm:t>
    </dgm:pt>
    <dgm:pt modelId="{AE96EA45-91A0-4CE7-8FE5-A93B6C073C4C}" type="parTrans" cxnId="{A7359228-D8D4-4EE3-B86B-9640F00A5C4A}">
      <dgm:prSet/>
      <dgm:spPr/>
      <dgm:t>
        <a:bodyPr/>
        <a:lstStyle/>
        <a:p>
          <a:endParaRPr lang="en-US" sz="1200"/>
        </a:p>
      </dgm:t>
    </dgm:pt>
    <dgm:pt modelId="{E369FB96-E79B-47F0-B46D-A72A2A678D63}" type="sibTrans" cxnId="{A7359228-D8D4-4EE3-B86B-9640F00A5C4A}">
      <dgm:prSet/>
      <dgm:spPr/>
      <dgm:t>
        <a:bodyPr/>
        <a:lstStyle/>
        <a:p>
          <a:endParaRPr lang="en-US" sz="1200"/>
        </a:p>
      </dgm:t>
    </dgm:pt>
    <dgm:pt modelId="{F3FB78F6-C1F7-44BD-A700-31E0AAEDFE83}">
      <dgm:prSet custT="1"/>
      <dgm:spPr/>
      <dgm:t>
        <a:bodyPr/>
        <a:lstStyle/>
        <a:p>
          <a:r>
            <a:rPr lang="hu-HU" sz="1100" b="1" dirty="0" err="1" smtClean="0"/>
            <a:t>Energy</a:t>
          </a:r>
          <a:r>
            <a:rPr lang="hu-HU" sz="1100" b="1" dirty="0" smtClean="0"/>
            <a:t> policy</a:t>
          </a:r>
        </a:p>
      </dgm:t>
    </dgm:pt>
    <dgm:pt modelId="{A0C7A92B-5FAF-4A59-9431-FC321F8EE16A}" type="parTrans" cxnId="{CC8C3D88-20BA-49D9-BD01-10C6765A21A8}">
      <dgm:prSet/>
      <dgm:spPr/>
      <dgm:t>
        <a:bodyPr/>
        <a:lstStyle/>
        <a:p>
          <a:endParaRPr lang="en-US" sz="1200"/>
        </a:p>
      </dgm:t>
    </dgm:pt>
    <dgm:pt modelId="{D80AC0AA-D38C-4526-BF91-A591F6536701}" type="sibTrans" cxnId="{CC8C3D88-20BA-49D9-BD01-10C6765A21A8}">
      <dgm:prSet/>
      <dgm:spPr/>
      <dgm:t>
        <a:bodyPr/>
        <a:lstStyle/>
        <a:p>
          <a:endParaRPr lang="en-US" sz="1200"/>
        </a:p>
      </dgm:t>
    </dgm:pt>
    <dgm:pt modelId="{357258C6-04EB-4C42-BD26-933FE4A968EE}">
      <dgm:prSet custT="1"/>
      <dgm:spPr/>
      <dgm:t>
        <a:bodyPr/>
        <a:lstStyle/>
        <a:p>
          <a:r>
            <a:rPr lang="hu-HU" sz="1100" b="1" dirty="0" err="1" smtClean="0"/>
            <a:t>Tourism</a:t>
          </a:r>
          <a:endParaRPr lang="hu-HU" sz="1100" b="1" dirty="0" smtClean="0"/>
        </a:p>
      </dgm:t>
    </dgm:pt>
    <dgm:pt modelId="{896F1069-09BB-410C-B652-5EEA3348DCF0}" type="parTrans" cxnId="{FF027DDE-54C1-481B-BA4B-01BB33CED3D8}">
      <dgm:prSet/>
      <dgm:spPr/>
      <dgm:t>
        <a:bodyPr/>
        <a:lstStyle/>
        <a:p>
          <a:endParaRPr lang="en-US" sz="1200"/>
        </a:p>
      </dgm:t>
    </dgm:pt>
    <dgm:pt modelId="{D93AFDC2-530D-4191-8E80-A1A1FD5C62A2}" type="sibTrans" cxnId="{FF027DDE-54C1-481B-BA4B-01BB33CED3D8}">
      <dgm:prSet/>
      <dgm:spPr/>
      <dgm:t>
        <a:bodyPr/>
        <a:lstStyle/>
        <a:p>
          <a:endParaRPr lang="en-US" sz="1200"/>
        </a:p>
      </dgm:t>
    </dgm:pt>
    <dgm:pt modelId="{7EB195AF-AAE0-4E95-9560-C286E6BB230B}">
      <dgm:prSet custT="1"/>
      <dgm:spPr/>
      <dgm:t>
        <a:bodyPr/>
        <a:lstStyle/>
        <a:p>
          <a:r>
            <a:rPr lang="hu-HU" sz="1100" b="1" dirty="0" err="1" smtClean="0"/>
            <a:t>Disaster</a:t>
          </a:r>
          <a:r>
            <a:rPr lang="hu-HU" sz="1100" b="1" dirty="0" smtClean="0"/>
            <a:t> management</a:t>
          </a:r>
          <a:endParaRPr lang="hu-HU" sz="1100" b="1" dirty="0"/>
        </a:p>
      </dgm:t>
    </dgm:pt>
    <dgm:pt modelId="{EEA624AF-C5D8-450C-A132-7BD25C4189D5}" type="parTrans" cxnId="{33234546-4FF5-4E40-B2BA-A1766431550D}">
      <dgm:prSet/>
      <dgm:spPr/>
      <dgm:t>
        <a:bodyPr/>
        <a:lstStyle/>
        <a:p>
          <a:endParaRPr lang="en-US" sz="1200"/>
        </a:p>
      </dgm:t>
    </dgm:pt>
    <dgm:pt modelId="{F6BC31CD-A8A7-40C8-8429-99687842486C}" type="sibTrans" cxnId="{33234546-4FF5-4E40-B2BA-A1766431550D}">
      <dgm:prSet/>
      <dgm:spPr/>
      <dgm:t>
        <a:bodyPr/>
        <a:lstStyle/>
        <a:p>
          <a:endParaRPr lang="en-US" sz="1200"/>
        </a:p>
      </dgm:t>
    </dgm:pt>
    <dgm:pt modelId="{6CA2D4A8-3E3C-41EC-97FE-938DCC8BD78C}">
      <dgm:prSet custT="1"/>
      <dgm:spPr/>
      <dgm:t>
        <a:bodyPr/>
        <a:lstStyle/>
        <a:p>
          <a:r>
            <a:rPr lang="hu-HU" sz="1100" b="1" dirty="0" err="1" smtClean="0"/>
            <a:t>Forestry</a:t>
          </a:r>
          <a:endParaRPr lang="hu-HU" sz="1100" b="1" dirty="0" smtClean="0"/>
        </a:p>
      </dgm:t>
    </dgm:pt>
    <dgm:pt modelId="{6BE5DF13-95B7-4514-B457-54B3303A266B}" type="sibTrans" cxnId="{00164D65-BBA0-4BA1-85C2-E821893BDD64}">
      <dgm:prSet/>
      <dgm:spPr/>
      <dgm:t>
        <a:bodyPr/>
        <a:lstStyle/>
        <a:p>
          <a:endParaRPr lang="en-US" sz="1200"/>
        </a:p>
      </dgm:t>
    </dgm:pt>
    <dgm:pt modelId="{57EDC655-D998-4060-B02F-C40C02DCD5D4}" type="parTrans" cxnId="{00164D65-BBA0-4BA1-85C2-E821893BDD64}">
      <dgm:prSet/>
      <dgm:spPr/>
      <dgm:t>
        <a:bodyPr/>
        <a:lstStyle/>
        <a:p>
          <a:endParaRPr lang="en-US" sz="1200"/>
        </a:p>
      </dgm:t>
    </dgm:pt>
    <dgm:pt modelId="{078BA525-DBD8-4D0C-9E8B-8AA835A9F7BB}">
      <dgm:prSet custT="1"/>
      <dgm:spPr/>
      <dgm:t>
        <a:bodyPr/>
        <a:lstStyle/>
        <a:p>
          <a:r>
            <a:rPr lang="hu-HU" sz="1100" b="1" dirty="0" err="1" smtClean="0"/>
            <a:t>Infrastucture</a:t>
          </a:r>
          <a:endParaRPr lang="hu-HU" sz="1100" b="1" dirty="0" smtClean="0"/>
        </a:p>
      </dgm:t>
    </dgm:pt>
    <dgm:pt modelId="{1D2508E8-5032-41B9-A2E7-CA979CCE6DA7}" type="sibTrans" cxnId="{FD4B8B84-904C-4B5F-95FA-B46615C9499D}">
      <dgm:prSet/>
      <dgm:spPr/>
      <dgm:t>
        <a:bodyPr/>
        <a:lstStyle/>
        <a:p>
          <a:endParaRPr lang="en-US" sz="1200"/>
        </a:p>
      </dgm:t>
    </dgm:pt>
    <dgm:pt modelId="{C08A6B75-2018-4F60-AF8F-9E1D49C0A17E}" type="parTrans" cxnId="{FD4B8B84-904C-4B5F-95FA-B46615C9499D}">
      <dgm:prSet/>
      <dgm:spPr/>
      <dgm:t>
        <a:bodyPr/>
        <a:lstStyle/>
        <a:p>
          <a:endParaRPr lang="en-US" sz="1200"/>
        </a:p>
      </dgm:t>
    </dgm:pt>
    <dgm:pt modelId="{2C8F6766-300C-4D78-9DF6-7041575DB53D}" type="pres">
      <dgm:prSet presAssocID="{B1B596BA-3835-45D5-9674-8C2D7738CCAB}" presName="Name0" presStyleCnt="0">
        <dgm:presLayoutVars>
          <dgm:dir/>
          <dgm:resizeHandles val="exact"/>
        </dgm:presLayoutVars>
      </dgm:prSet>
      <dgm:spPr/>
      <dgm:t>
        <a:bodyPr/>
        <a:lstStyle/>
        <a:p>
          <a:endParaRPr lang="en-US"/>
        </a:p>
      </dgm:t>
    </dgm:pt>
    <dgm:pt modelId="{A577EA14-38FA-46F9-AF6D-CA7D5239FBBA}" type="pres">
      <dgm:prSet presAssocID="{078BA525-DBD8-4D0C-9E8B-8AA835A9F7BB}" presName="compNode" presStyleCnt="0"/>
      <dgm:spPr/>
    </dgm:pt>
    <dgm:pt modelId="{01C08164-220C-4F1D-B410-49E010C6EB13}" type="pres">
      <dgm:prSet presAssocID="{078BA525-DBD8-4D0C-9E8B-8AA835A9F7BB}" presName="pictRect" presStyleLbl="node1" presStyleIdx="0" presStyleCnt="9" custLinFactNeighborX="4053" custLinFactNeighborY="-61435"/>
      <dgm:spPr>
        <a:blipFill rotWithShape="1">
          <a:blip xmlns:r="http://schemas.openxmlformats.org/officeDocument/2006/relationships" r:embed="rId1"/>
          <a:stretch>
            <a:fillRect/>
          </a:stretch>
        </a:blipFill>
      </dgm:spPr>
      <dgm:t>
        <a:bodyPr/>
        <a:lstStyle/>
        <a:p>
          <a:endParaRPr lang="hu-HU"/>
        </a:p>
      </dgm:t>
    </dgm:pt>
    <dgm:pt modelId="{4578AE1D-6FCC-45BB-BA45-50DCAA3138D4}" type="pres">
      <dgm:prSet presAssocID="{078BA525-DBD8-4D0C-9E8B-8AA835A9F7BB}" presName="textRect" presStyleLbl="revTx" presStyleIdx="0" presStyleCnt="9" custLinFactY="-14094" custLinFactNeighborX="4053" custLinFactNeighborY="-100000">
        <dgm:presLayoutVars>
          <dgm:bulletEnabled val="1"/>
        </dgm:presLayoutVars>
      </dgm:prSet>
      <dgm:spPr/>
      <dgm:t>
        <a:bodyPr/>
        <a:lstStyle/>
        <a:p>
          <a:endParaRPr lang="en-US"/>
        </a:p>
      </dgm:t>
    </dgm:pt>
    <dgm:pt modelId="{F4F60E16-EA2B-484B-B7D9-BBE4B44DF005}" type="pres">
      <dgm:prSet presAssocID="{1D2508E8-5032-41B9-A2E7-CA979CCE6DA7}" presName="sibTrans" presStyleLbl="sibTrans2D1" presStyleIdx="0" presStyleCnt="0"/>
      <dgm:spPr/>
      <dgm:t>
        <a:bodyPr/>
        <a:lstStyle/>
        <a:p>
          <a:endParaRPr lang="en-US"/>
        </a:p>
      </dgm:t>
    </dgm:pt>
    <dgm:pt modelId="{BB81D3B7-5237-49A4-8381-3BE14504A9DB}" type="pres">
      <dgm:prSet presAssocID="{6CA2D4A8-3E3C-41EC-97FE-938DCC8BD78C}" presName="compNode" presStyleCnt="0"/>
      <dgm:spPr/>
    </dgm:pt>
    <dgm:pt modelId="{516F3F09-70D6-4FD3-9FC9-BD728DE95D89}" type="pres">
      <dgm:prSet presAssocID="{6CA2D4A8-3E3C-41EC-97FE-938DCC8BD78C}" presName="pictRect" presStyleLbl="node1" presStyleIdx="1" presStyleCnt="9" custLinFactNeighborX="4053" custLinFactNeighborY="-61435"/>
      <dgm:spPr>
        <a:blipFill rotWithShape="0">
          <a:blip xmlns:r="http://schemas.openxmlformats.org/officeDocument/2006/relationships" r:embed="rId2"/>
          <a:stretch>
            <a:fillRect/>
          </a:stretch>
        </a:blipFill>
      </dgm:spPr>
      <dgm:t>
        <a:bodyPr/>
        <a:lstStyle/>
        <a:p>
          <a:endParaRPr lang="hu-HU"/>
        </a:p>
      </dgm:t>
    </dgm:pt>
    <dgm:pt modelId="{7D5CADD3-8BDA-487D-B3F3-EA798F32EC0B}" type="pres">
      <dgm:prSet presAssocID="{6CA2D4A8-3E3C-41EC-97FE-938DCC8BD78C}" presName="textRect" presStyleLbl="revTx" presStyleIdx="1" presStyleCnt="9" custLinFactY="-14094" custLinFactNeighborX="4053" custLinFactNeighborY="-100000">
        <dgm:presLayoutVars>
          <dgm:bulletEnabled val="1"/>
        </dgm:presLayoutVars>
      </dgm:prSet>
      <dgm:spPr/>
      <dgm:t>
        <a:bodyPr/>
        <a:lstStyle/>
        <a:p>
          <a:endParaRPr lang="en-US"/>
        </a:p>
      </dgm:t>
    </dgm:pt>
    <dgm:pt modelId="{76FF9694-D3C5-47F3-86B8-4926281E530D}" type="pres">
      <dgm:prSet presAssocID="{6BE5DF13-95B7-4514-B457-54B3303A266B}" presName="sibTrans" presStyleLbl="sibTrans2D1" presStyleIdx="0" presStyleCnt="0"/>
      <dgm:spPr/>
      <dgm:t>
        <a:bodyPr/>
        <a:lstStyle/>
        <a:p>
          <a:endParaRPr lang="en-US"/>
        </a:p>
      </dgm:t>
    </dgm:pt>
    <dgm:pt modelId="{4372CFFB-3FB6-4EAD-A6A7-3817B986F1A5}" type="pres">
      <dgm:prSet presAssocID="{C1E268FA-776F-48CF-9F3E-856A0FAD02AF}" presName="compNode" presStyleCnt="0"/>
      <dgm:spPr/>
    </dgm:pt>
    <dgm:pt modelId="{66183DBA-7ED2-4535-ADB0-5E5208CD30D5}" type="pres">
      <dgm:prSet presAssocID="{C1E268FA-776F-48CF-9F3E-856A0FAD02AF}" presName="pictRect" presStyleLbl="node1" presStyleIdx="2" presStyleCnt="9" custLinFactX="-1924" custLinFactNeighborX="-100000" custLinFactNeighborY="73641"/>
      <dgm:spPr>
        <a:blipFill rotWithShape="0">
          <a:blip xmlns:r="http://schemas.openxmlformats.org/officeDocument/2006/relationships" r:embed="rId3"/>
          <a:stretch>
            <a:fillRect/>
          </a:stretch>
        </a:blipFill>
      </dgm:spPr>
      <dgm:t>
        <a:bodyPr/>
        <a:lstStyle/>
        <a:p>
          <a:endParaRPr lang="hu-HU"/>
        </a:p>
      </dgm:t>
    </dgm:pt>
    <dgm:pt modelId="{B1020F34-598E-405F-B2F2-D7A065B9C0A0}" type="pres">
      <dgm:prSet presAssocID="{C1E268FA-776F-48CF-9F3E-856A0FAD02AF}" presName="textRect" presStyleLbl="revTx" presStyleIdx="2" presStyleCnt="9" custLinFactY="36883" custLinFactNeighborX="-99439" custLinFactNeighborY="100000">
        <dgm:presLayoutVars>
          <dgm:bulletEnabled val="1"/>
        </dgm:presLayoutVars>
      </dgm:prSet>
      <dgm:spPr/>
      <dgm:t>
        <a:bodyPr/>
        <a:lstStyle/>
        <a:p>
          <a:endParaRPr lang="en-US"/>
        </a:p>
      </dgm:t>
    </dgm:pt>
    <dgm:pt modelId="{3B1B411B-6204-4A04-B1BB-68E515F1E4CA}" type="pres">
      <dgm:prSet presAssocID="{4E082CFE-334F-4F1C-9B07-1EDB58210166}" presName="sibTrans" presStyleLbl="sibTrans2D1" presStyleIdx="0" presStyleCnt="0"/>
      <dgm:spPr/>
      <dgm:t>
        <a:bodyPr/>
        <a:lstStyle/>
        <a:p>
          <a:endParaRPr lang="en-US"/>
        </a:p>
      </dgm:t>
    </dgm:pt>
    <dgm:pt modelId="{5F482DDB-4FBE-40C3-89C9-845CDFEEB9FF}" type="pres">
      <dgm:prSet presAssocID="{3CA576F8-1AAA-44B4-B967-0E411A524F39}" presName="compNode" presStyleCnt="0"/>
      <dgm:spPr/>
    </dgm:pt>
    <dgm:pt modelId="{15ABD959-441E-4B11-AEEC-91D5380B928C}" type="pres">
      <dgm:prSet presAssocID="{3CA576F8-1AAA-44B4-B967-0E411A524F39}" presName="pictRect" presStyleLbl="node1" presStyleIdx="3" presStyleCnt="9" custLinFactX="-100000" custLinFactY="100000" custLinFactNeighborX="-113058" custLinFactNeighborY="115872"/>
      <dgm:spPr>
        <a:blipFill rotWithShape="0">
          <a:blip xmlns:r="http://schemas.openxmlformats.org/officeDocument/2006/relationships" r:embed="rId4"/>
          <a:stretch>
            <a:fillRect/>
          </a:stretch>
        </a:blipFill>
      </dgm:spPr>
      <dgm:t>
        <a:bodyPr/>
        <a:lstStyle/>
        <a:p>
          <a:endParaRPr lang="hu-HU"/>
        </a:p>
      </dgm:t>
    </dgm:pt>
    <dgm:pt modelId="{9B14FAEE-EDC4-4CE5-9961-5608C5966EF4}" type="pres">
      <dgm:prSet presAssocID="{3CA576F8-1AAA-44B4-B967-0E411A524F39}" presName="textRect" presStyleLbl="revTx" presStyleIdx="3" presStyleCnt="9" custLinFactX="-100000" custLinFactY="200000" custLinFactNeighborX="-113058" custLinFactNeighborY="200906">
        <dgm:presLayoutVars>
          <dgm:bulletEnabled val="1"/>
        </dgm:presLayoutVars>
      </dgm:prSet>
      <dgm:spPr/>
      <dgm:t>
        <a:bodyPr/>
        <a:lstStyle/>
        <a:p>
          <a:endParaRPr lang="en-US"/>
        </a:p>
      </dgm:t>
    </dgm:pt>
    <dgm:pt modelId="{D1521118-568D-4C3F-AD2F-DE402F98D54D}" type="pres">
      <dgm:prSet presAssocID="{D754CEA3-A8F3-47B6-AC92-43C05A40865B}" presName="sibTrans" presStyleLbl="sibTrans2D1" presStyleIdx="0" presStyleCnt="0"/>
      <dgm:spPr/>
      <dgm:t>
        <a:bodyPr/>
        <a:lstStyle/>
        <a:p>
          <a:endParaRPr lang="en-US"/>
        </a:p>
      </dgm:t>
    </dgm:pt>
    <dgm:pt modelId="{56C53130-462F-4673-AFB2-4ADE48BE6F2A}" type="pres">
      <dgm:prSet presAssocID="{D5D4FF28-5F70-4705-BCC8-5DBB0F2BA094}" presName="compNode" presStyleCnt="0"/>
      <dgm:spPr/>
    </dgm:pt>
    <dgm:pt modelId="{C0AE2FEB-3BEB-4E2A-98D9-67E73CACD729}" type="pres">
      <dgm:prSet presAssocID="{D5D4FF28-5F70-4705-BCC8-5DBB0F2BA094}" presName="pictRect" presStyleLbl="node1" presStyleIdx="4" presStyleCnt="9" custLinFactX="-100000" custLinFactNeighborX="-110160" custLinFactNeighborY="-61435"/>
      <dgm:spPr>
        <a:blipFill rotWithShape="0">
          <a:blip xmlns:r="http://schemas.openxmlformats.org/officeDocument/2006/relationships" r:embed="rId5"/>
          <a:stretch>
            <a:fillRect/>
          </a:stretch>
        </a:blipFill>
      </dgm:spPr>
      <dgm:t>
        <a:bodyPr/>
        <a:lstStyle/>
        <a:p>
          <a:endParaRPr lang="hu-HU"/>
        </a:p>
      </dgm:t>
    </dgm:pt>
    <dgm:pt modelId="{A40F6958-CB48-4B49-AB5E-A9C9CCFC7B60}" type="pres">
      <dgm:prSet presAssocID="{D5D4FF28-5F70-4705-BCC8-5DBB0F2BA094}" presName="textRect" presStyleLbl="revTx" presStyleIdx="4" presStyleCnt="9" custLinFactX="-100000" custLinFactY="-24240" custLinFactNeighborX="-110160" custLinFactNeighborY="-100000">
        <dgm:presLayoutVars>
          <dgm:bulletEnabled val="1"/>
        </dgm:presLayoutVars>
      </dgm:prSet>
      <dgm:spPr/>
      <dgm:t>
        <a:bodyPr/>
        <a:lstStyle/>
        <a:p>
          <a:endParaRPr lang="en-US"/>
        </a:p>
      </dgm:t>
    </dgm:pt>
    <dgm:pt modelId="{D68E993B-6528-4CA3-A472-D082FB23BDD9}" type="pres">
      <dgm:prSet presAssocID="{56BA7C01-4997-4339-881E-D79F722D13D4}" presName="sibTrans" presStyleLbl="sibTrans2D1" presStyleIdx="0" presStyleCnt="0"/>
      <dgm:spPr/>
      <dgm:t>
        <a:bodyPr/>
        <a:lstStyle/>
        <a:p>
          <a:endParaRPr lang="en-US"/>
        </a:p>
      </dgm:t>
    </dgm:pt>
    <dgm:pt modelId="{12045BF4-AC56-4118-84FA-41A3A44D13E6}" type="pres">
      <dgm:prSet presAssocID="{EB7521CF-919B-4DFA-B36A-1E420F31DF36}" presName="compNode" presStyleCnt="0"/>
      <dgm:spPr/>
    </dgm:pt>
    <dgm:pt modelId="{5AA2E771-BAAA-4473-9911-4399F215AB25}" type="pres">
      <dgm:prSet presAssocID="{EB7521CF-919B-4DFA-B36A-1E420F31DF36}" presName="pictRect" presStyleLbl="node1" presStyleIdx="5" presStyleCnt="9" custLinFactNeighborX="-50949" custLinFactNeighborY="-97444"/>
      <dgm:spPr>
        <a:blipFill rotWithShape="0">
          <a:blip xmlns:r="http://schemas.openxmlformats.org/officeDocument/2006/relationships" r:embed="rId6"/>
          <a:stretch>
            <a:fillRect/>
          </a:stretch>
        </a:blipFill>
      </dgm:spPr>
      <dgm:t>
        <a:bodyPr/>
        <a:lstStyle/>
        <a:p>
          <a:endParaRPr lang="hu-HU"/>
        </a:p>
      </dgm:t>
    </dgm:pt>
    <dgm:pt modelId="{98BAB799-CCB7-481E-B61C-17108E5721D6}" type="pres">
      <dgm:prSet presAssocID="{EB7521CF-919B-4DFA-B36A-1E420F31DF36}" presName="textRect" presStyleLbl="revTx" presStyleIdx="5" presStyleCnt="9" custLinFactY="-79409" custLinFactNeighborX="-55292" custLinFactNeighborY="-100000">
        <dgm:presLayoutVars>
          <dgm:bulletEnabled val="1"/>
        </dgm:presLayoutVars>
      </dgm:prSet>
      <dgm:spPr/>
      <dgm:t>
        <a:bodyPr/>
        <a:lstStyle/>
        <a:p>
          <a:endParaRPr lang="en-US"/>
        </a:p>
      </dgm:t>
    </dgm:pt>
    <dgm:pt modelId="{BD07B407-235B-469C-A5BE-4DF1031DD359}" type="pres">
      <dgm:prSet presAssocID="{E369FB96-E79B-47F0-B46D-A72A2A678D63}" presName="sibTrans" presStyleLbl="sibTrans2D1" presStyleIdx="0" presStyleCnt="0"/>
      <dgm:spPr/>
      <dgm:t>
        <a:bodyPr/>
        <a:lstStyle/>
        <a:p>
          <a:endParaRPr lang="en-US"/>
        </a:p>
      </dgm:t>
    </dgm:pt>
    <dgm:pt modelId="{97241E01-A953-4755-A7F6-AFE787DABAD1}" type="pres">
      <dgm:prSet presAssocID="{F3FB78F6-C1F7-44BD-A700-31E0AAEDFE83}" presName="compNode" presStyleCnt="0"/>
      <dgm:spPr/>
    </dgm:pt>
    <dgm:pt modelId="{510C11D6-0F55-4450-AE4B-667D7A254525}" type="pres">
      <dgm:prSet presAssocID="{F3FB78F6-C1F7-44BD-A700-31E0AAEDFE83}" presName="pictRect" presStyleLbl="node1" presStyleIdx="6" presStyleCnt="9" custLinFactX="-100000" custLinFactNeighborX="-116246" custLinFactNeighborY="47180"/>
      <dgm:spPr>
        <a:blipFill rotWithShape="0">
          <a:blip xmlns:r="http://schemas.openxmlformats.org/officeDocument/2006/relationships" r:embed="rId7"/>
          <a:stretch>
            <a:fillRect/>
          </a:stretch>
        </a:blipFill>
      </dgm:spPr>
      <dgm:t>
        <a:bodyPr/>
        <a:lstStyle/>
        <a:p>
          <a:endParaRPr lang="hu-HU"/>
        </a:p>
      </dgm:t>
    </dgm:pt>
    <dgm:pt modelId="{0EC65365-6E28-45B1-86DC-694C3084F334}" type="pres">
      <dgm:prSet presAssocID="{F3FB78F6-C1F7-44BD-A700-31E0AAEDFE83}" presName="textRect" presStyleLbl="revTx" presStyleIdx="6" presStyleCnt="9" custLinFactX="-100000" custLinFactNeighborX="-115956" custLinFactNeighborY="89796">
        <dgm:presLayoutVars>
          <dgm:bulletEnabled val="1"/>
        </dgm:presLayoutVars>
      </dgm:prSet>
      <dgm:spPr/>
      <dgm:t>
        <a:bodyPr/>
        <a:lstStyle/>
        <a:p>
          <a:endParaRPr lang="en-US"/>
        </a:p>
      </dgm:t>
    </dgm:pt>
    <dgm:pt modelId="{8B5232BA-D1C9-4E4B-9043-CDA5C5728544}" type="pres">
      <dgm:prSet presAssocID="{D80AC0AA-D38C-4526-BF91-A591F6536701}" presName="sibTrans" presStyleLbl="sibTrans2D1" presStyleIdx="0" presStyleCnt="0"/>
      <dgm:spPr/>
      <dgm:t>
        <a:bodyPr/>
        <a:lstStyle/>
        <a:p>
          <a:endParaRPr lang="en-US"/>
        </a:p>
      </dgm:t>
    </dgm:pt>
    <dgm:pt modelId="{DE0080F6-7448-496A-A50F-9B71EA4A2A89}" type="pres">
      <dgm:prSet presAssocID="{357258C6-04EB-4C42-BD26-933FE4A968EE}" presName="compNode" presStyleCnt="0"/>
      <dgm:spPr/>
    </dgm:pt>
    <dgm:pt modelId="{EA798E2D-8A1C-4437-A8D2-F768A0BB4F15}" type="pres">
      <dgm:prSet presAssocID="{357258C6-04EB-4C42-BD26-933FE4A968EE}" presName="pictRect" presStyleLbl="node1" presStyleIdx="7" presStyleCnt="9" custLinFactNeighborX="-40811" custLinFactNeighborY="-91141"/>
      <dgm:spPr>
        <a:blipFill rotWithShape="0">
          <a:blip xmlns:r="http://schemas.openxmlformats.org/officeDocument/2006/relationships" r:embed="rId8"/>
          <a:stretch>
            <a:fillRect/>
          </a:stretch>
        </a:blipFill>
      </dgm:spPr>
      <dgm:t>
        <a:bodyPr/>
        <a:lstStyle/>
        <a:p>
          <a:endParaRPr lang="hu-HU"/>
        </a:p>
      </dgm:t>
    </dgm:pt>
    <dgm:pt modelId="{E99E0FED-A5D3-42F4-865F-5C663C2183E3}" type="pres">
      <dgm:prSet presAssocID="{357258C6-04EB-4C42-BD26-933FE4A968EE}" presName="textRect" presStyleLbl="revTx" presStyleIdx="7" presStyleCnt="9" custLinFactY="-58950" custLinFactNeighborX="-37168" custLinFactNeighborY="-100000">
        <dgm:presLayoutVars>
          <dgm:bulletEnabled val="1"/>
        </dgm:presLayoutVars>
      </dgm:prSet>
      <dgm:spPr/>
      <dgm:t>
        <a:bodyPr/>
        <a:lstStyle/>
        <a:p>
          <a:endParaRPr lang="en-US"/>
        </a:p>
      </dgm:t>
    </dgm:pt>
    <dgm:pt modelId="{C7EAAC33-425F-44B6-9D95-663934597875}" type="pres">
      <dgm:prSet presAssocID="{D93AFDC2-530D-4191-8E80-A1A1FD5C62A2}" presName="sibTrans" presStyleLbl="sibTrans2D1" presStyleIdx="0" presStyleCnt="0"/>
      <dgm:spPr/>
      <dgm:t>
        <a:bodyPr/>
        <a:lstStyle/>
        <a:p>
          <a:endParaRPr lang="en-US"/>
        </a:p>
      </dgm:t>
    </dgm:pt>
    <dgm:pt modelId="{F691548B-0C2E-4598-8C75-9FAC8FEC9057}" type="pres">
      <dgm:prSet presAssocID="{7EB195AF-AAE0-4E95-9560-C286E6BB230B}" presName="compNode" presStyleCnt="0"/>
      <dgm:spPr/>
    </dgm:pt>
    <dgm:pt modelId="{F8B15FB0-1B9D-41EA-A383-BE672CED9EBF}" type="pres">
      <dgm:prSet presAssocID="{7EB195AF-AAE0-4E95-9560-C286E6BB230B}" presName="pictRect" presStyleLbl="node1" presStyleIdx="8" presStyleCnt="9" custLinFactX="-46473" custLinFactNeighborX="-100000" custLinFactNeighborY="47512"/>
      <dgm:spPr>
        <a:blipFill rotWithShape="0">
          <a:blip xmlns:r="http://schemas.openxmlformats.org/officeDocument/2006/relationships" r:embed="rId9"/>
          <a:stretch>
            <a:fillRect/>
          </a:stretch>
        </a:blipFill>
      </dgm:spPr>
      <dgm:t>
        <a:bodyPr/>
        <a:lstStyle/>
        <a:p>
          <a:endParaRPr lang="hu-HU"/>
        </a:p>
      </dgm:t>
    </dgm:pt>
    <dgm:pt modelId="{6F90F2B6-7A45-4481-BB33-94B79D3B44EA}" type="pres">
      <dgm:prSet presAssocID="{7EB195AF-AAE0-4E95-9560-C286E6BB230B}" presName="textRect" presStyleLbl="revTx" presStyleIdx="8" presStyleCnt="9" custLinFactX="-42830" custLinFactNeighborX="-100000" custLinFactNeighborY="98550">
        <dgm:presLayoutVars>
          <dgm:bulletEnabled val="1"/>
        </dgm:presLayoutVars>
      </dgm:prSet>
      <dgm:spPr/>
      <dgm:t>
        <a:bodyPr/>
        <a:lstStyle/>
        <a:p>
          <a:endParaRPr lang="en-US"/>
        </a:p>
      </dgm:t>
    </dgm:pt>
  </dgm:ptLst>
  <dgm:cxnLst>
    <dgm:cxn modelId="{6ED67984-5211-429F-AC85-1FFC7CB5BFC8}" type="presOf" srcId="{D754CEA3-A8F3-47B6-AC92-43C05A40865B}" destId="{D1521118-568D-4C3F-AD2F-DE402F98D54D}" srcOrd="0" destOrd="0" presId="urn:microsoft.com/office/officeart/2005/8/layout/pList1#2"/>
    <dgm:cxn modelId="{CDBD0264-96DB-4E3F-8020-C1068FF2F3C8}" type="presOf" srcId="{6CA2D4A8-3E3C-41EC-97FE-938DCC8BD78C}" destId="{7D5CADD3-8BDA-487D-B3F3-EA798F32EC0B}" srcOrd="0" destOrd="0" presId="urn:microsoft.com/office/officeart/2005/8/layout/pList1#2"/>
    <dgm:cxn modelId="{749D8BF9-7103-489F-90E9-37468336BE89}" type="presOf" srcId="{F3FB78F6-C1F7-44BD-A700-31E0AAEDFE83}" destId="{0EC65365-6E28-45B1-86DC-694C3084F334}" srcOrd="0" destOrd="0" presId="urn:microsoft.com/office/officeart/2005/8/layout/pList1#2"/>
    <dgm:cxn modelId="{97BB676C-1293-4F78-9CD6-E0674C9BD4E4}" type="presOf" srcId="{C1E268FA-776F-48CF-9F3E-856A0FAD02AF}" destId="{B1020F34-598E-405F-B2F2-D7A065B9C0A0}" srcOrd="0" destOrd="0" presId="urn:microsoft.com/office/officeart/2005/8/layout/pList1#2"/>
    <dgm:cxn modelId="{FB9EFC81-8095-4628-B019-BDB1A69AC7A1}" type="presOf" srcId="{EB7521CF-919B-4DFA-B36A-1E420F31DF36}" destId="{98BAB799-CCB7-481E-B61C-17108E5721D6}" srcOrd="0" destOrd="0" presId="urn:microsoft.com/office/officeart/2005/8/layout/pList1#2"/>
    <dgm:cxn modelId="{4542FFBA-E39C-4923-9850-7429C34EF495}" type="presOf" srcId="{B1B596BA-3835-45D5-9674-8C2D7738CCAB}" destId="{2C8F6766-300C-4D78-9DF6-7041575DB53D}" srcOrd="0" destOrd="0" presId="urn:microsoft.com/office/officeart/2005/8/layout/pList1#2"/>
    <dgm:cxn modelId="{FF027DDE-54C1-481B-BA4B-01BB33CED3D8}" srcId="{B1B596BA-3835-45D5-9674-8C2D7738CCAB}" destId="{357258C6-04EB-4C42-BD26-933FE4A968EE}" srcOrd="7" destOrd="0" parTransId="{896F1069-09BB-410C-B652-5EEA3348DCF0}" sibTransId="{D93AFDC2-530D-4191-8E80-A1A1FD5C62A2}"/>
    <dgm:cxn modelId="{2D4201DE-7138-48C0-A6A8-9D08E4CBE108}" type="presOf" srcId="{D5D4FF28-5F70-4705-BCC8-5DBB0F2BA094}" destId="{A40F6958-CB48-4B49-AB5E-A9C9CCFC7B60}" srcOrd="0" destOrd="0" presId="urn:microsoft.com/office/officeart/2005/8/layout/pList1#2"/>
    <dgm:cxn modelId="{A571CB3C-7459-4222-95FE-5968095CA3DD}" type="presOf" srcId="{6BE5DF13-95B7-4514-B457-54B3303A266B}" destId="{76FF9694-D3C5-47F3-86B8-4926281E530D}" srcOrd="0" destOrd="0" presId="urn:microsoft.com/office/officeart/2005/8/layout/pList1#2"/>
    <dgm:cxn modelId="{CC8C3D88-20BA-49D9-BD01-10C6765A21A8}" srcId="{B1B596BA-3835-45D5-9674-8C2D7738CCAB}" destId="{F3FB78F6-C1F7-44BD-A700-31E0AAEDFE83}" srcOrd="6" destOrd="0" parTransId="{A0C7A92B-5FAF-4A59-9431-FC321F8EE16A}" sibTransId="{D80AC0AA-D38C-4526-BF91-A591F6536701}"/>
    <dgm:cxn modelId="{C7A8BF9B-345A-47F6-95CE-E70E5C43EC0A}" srcId="{B1B596BA-3835-45D5-9674-8C2D7738CCAB}" destId="{D5D4FF28-5F70-4705-BCC8-5DBB0F2BA094}" srcOrd="4" destOrd="0" parTransId="{F5BCB1FE-717D-4143-8342-5F36560C99D2}" sibTransId="{56BA7C01-4997-4339-881E-D79F722D13D4}"/>
    <dgm:cxn modelId="{7BA1009F-A136-4759-A8ED-8B40D552E11C}" type="presOf" srcId="{4E082CFE-334F-4F1C-9B07-1EDB58210166}" destId="{3B1B411B-6204-4A04-B1BB-68E515F1E4CA}" srcOrd="0" destOrd="0" presId="urn:microsoft.com/office/officeart/2005/8/layout/pList1#2"/>
    <dgm:cxn modelId="{7F13CC1E-EA9A-4A4B-8699-E2B94A3E9D51}" srcId="{B1B596BA-3835-45D5-9674-8C2D7738CCAB}" destId="{C1E268FA-776F-48CF-9F3E-856A0FAD02AF}" srcOrd="2" destOrd="0" parTransId="{98E337D0-9C88-4F39-8C1D-EA2EC4F2082E}" sibTransId="{4E082CFE-334F-4F1C-9B07-1EDB58210166}"/>
    <dgm:cxn modelId="{6D6AEA61-7A18-4050-8D00-14BE6095E624}" type="presOf" srcId="{E369FB96-E79B-47F0-B46D-A72A2A678D63}" destId="{BD07B407-235B-469C-A5BE-4DF1031DD359}" srcOrd="0" destOrd="0" presId="urn:microsoft.com/office/officeart/2005/8/layout/pList1#2"/>
    <dgm:cxn modelId="{A7359228-D8D4-4EE3-B86B-9640F00A5C4A}" srcId="{B1B596BA-3835-45D5-9674-8C2D7738CCAB}" destId="{EB7521CF-919B-4DFA-B36A-1E420F31DF36}" srcOrd="5" destOrd="0" parTransId="{AE96EA45-91A0-4CE7-8FE5-A93B6C073C4C}" sibTransId="{E369FB96-E79B-47F0-B46D-A72A2A678D63}"/>
    <dgm:cxn modelId="{08396CEB-8129-40C0-B7CD-54C4836BBD82}" type="presOf" srcId="{357258C6-04EB-4C42-BD26-933FE4A968EE}" destId="{E99E0FED-A5D3-42F4-865F-5C663C2183E3}" srcOrd="0" destOrd="0" presId="urn:microsoft.com/office/officeart/2005/8/layout/pList1#2"/>
    <dgm:cxn modelId="{0989212D-021A-4EB5-A9BA-3C4B8AC2862B}" type="presOf" srcId="{D93AFDC2-530D-4191-8E80-A1A1FD5C62A2}" destId="{C7EAAC33-425F-44B6-9D95-663934597875}" srcOrd="0" destOrd="0" presId="urn:microsoft.com/office/officeart/2005/8/layout/pList1#2"/>
    <dgm:cxn modelId="{D9D43C11-5DCB-4DA2-9216-A0466714A3F9}" type="presOf" srcId="{D80AC0AA-D38C-4526-BF91-A591F6536701}" destId="{8B5232BA-D1C9-4E4B-9043-CDA5C5728544}" srcOrd="0" destOrd="0" presId="urn:microsoft.com/office/officeart/2005/8/layout/pList1#2"/>
    <dgm:cxn modelId="{18A3D797-A869-4774-A3F4-826DAEA3EFD0}" srcId="{B1B596BA-3835-45D5-9674-8C2D7738CCAB}" destId="{3CA576F8-1AAA-44B4-B967-0E411A524F39}" srcOrd="3" destOrd="0" parTransId="{B867B7C9-C14E-420A-9534-BB729E76C397}" sibTransId="{D754CEA3-A8F3-47B6-AC92-43C05A40865B}"/>
    <dgm:cxn modelId="{D33BFE9A-BAE2-48A5-B43A-88E09C0DC38B}" type="presOf" srcId="{078BA525-DBD8-4D0C-9E8B-8AA835A9F7BB}" destId="{4578AE1D-6FCC-45BB-BA45-50DCAA3138D4}" srcOrd="0" destOrd="0" presId="urn:microsoft.com/office/officeart/2005/8/layout/pList1#2"/>
    <dgm:cxn modelId="{F5C3D06B-33CB-49D6-BFC1-C12F89792701}" type="presOf" srcId="{56BA7C01-4997-4339-881E-D79F722D13D4}" destId="{D68E993B-6528-4CA3-A472-D082FB23BDD9}" srcOrd="0" destOrd="0" presId="urn:microsoft.com/office/officeart/2005/8/layout/pList1#2"/>
    <dgm:cxn modelId="{FD4B8B84-904C-4B5F-95FA-B46615C9499D}" srcId="{B1B596BA-3835-45D5-9674-8C2D7738CCAB}" destId="{078BA525-DBD8-4D0C-9E8B-8AA835A9F7BB}" srcOrd="0" destOrd="0" parTransId="{C08A6B75-2018-4F60-AF8F-9E1D49C0A17E}" sibTransId="{1D2508E8-5032-41B9-A2E7-CA979CCE6DA7}"/>
    <dgm:cxn modelId="{05F2E84C-E519-4E70-94DB-9828670491E2}" type="presOf" srcId="{3CA576F8-1AAA-44B4-B967-0E411A524F39}" destId="{9B14FAEE-EDC4-4CE5-9961-5608C5966EF4}" srcOrd="0" destOrd="0" presId="urn:microsoft.com/office/officeart/2005/8/layout/pList1#2"/>
    <dgm:cxn modelId="{33234546-4FF5-4E40-B2BA-A1766431550D}" srcId="{B1B596BA-3835-45D5-9674-8C2D7738CCAB}" destId="{7EB195AF-AAE0-4E95-9560-C286E6BB230B}" srcOrd="8" destOrd="0" parTransId="{EEA624AF-C5D8-450C-A132-7BD25C4189D5}" sibTransId="{F6BC31CD-A8A7-40C8-8429-99687842486C}"/>
    <dgm:cxn modelId="{423F54B1-7D25-414D-9448-D85F3F3DB165}" type="presOf" srcId="{1D2508E8-5032-41B9-A2E7-CA979CCE6DA7}" destId="{F4F60E16-EA2B-484B-B7D9-BBE4B44DF005}" srcOrd="0" destOrd="0" presId="urn:microsoft.com/office/officeart/2005/8/layout/pList1#2"/>
    <dgm:cxn modelId="{24EC0338-1735-4289-A9DD-9338A1691EB0}" type="presOf" srcId="{7EB195AF-AAE0-4E95-9560-C286E6BB230B}" destId="{6F90F2B6-7A45-4481-BB33-94B79D3B44EA}" srcOrd="0" destOrd="0" presId="urn:microsoft.com/office/officeart/2005/8/layout/pList1#2"/>
    <dgm:cxn modelId="{00164D65-BBA0-4BA1-85C2-E821893BDD64}" srcId="{B1B596BA-3835-45D5-9674-8C2D7738CCAB}" destId="{6CA2D4A8-3E3C-41EC-97FE-938DCC8BD78C}" srcOrd="1" destOrd="0" parTransId="{57EDC655-D998-4060-B02F-C40C02DCD5D4}" sibTransId="{6BE5DF13-95B7-4514-B457-54B3303A266B}"/>
    <dgm:cxn modelId="{80909C85-AE3A-4C06-8073-E5913F018AF1}" type="presParOf" srcId="{2C8F6766-300C-4D78-9DF6-7041575DB53D}" destId="{A577EA14-38FA-46F9-AF6D-CA7D5239FBBA}" srcOrd="0" destOrd="0" presId="urn:microsoft.com/office/officeart/2005/8/layout/pList1#2"/>
    <dgm:cxn modelId="{790C9FFD-F502-474D-B120-C6EE06E0FF2F}" type="presParOf" srcId="{A577EA14-38FA-46F9-AF6D-CA7D5239FBBA}" destId="{01C08164-220C-4F1D-B410-49E010C6EB13}" srcOrd="0" destOrd="0" presId="urn:microsoft.com/office/officeart/2005/8/layout/pList1#2"/>
    <dgm:cxn modelId="{C9753040-CE07-4748-970D-E74ECC2AFFC3}" type="presParOf" srcId="{A577EA14-38FA-46F9-AF6D-CA7D5239FBBA}" destId="{4578AE1D-6FCC-45BB-BA45-50DCAA3138D4}" srcOrd="1" destOrd="0" presId="urn:microsoft.com/office/officeart/2005/8/layout/pList1#2"/>
    <dgm:cxn modelId="{FF9F498D-615D-4FE6-B5BF-1443E10687A9}" type="presParOf" srcId="{2C8F6766-300C-4D78-9DF6-7041575DB53D}" destId="{F4F60E16-EA2B-484B-B7D9-BBE4B44DF005}" srcOrd="1" destOrd="0" presId="urn:microsoft.com/office/officeart/2005/8/layout/pList1#2"/>
    <dgm:cxn modelId="{E10E4036-ACB0-41F5-973F-CC150BCEEB66}" type="presParOf" srcId="{2C8F6766-300C-4D78-9DF6-7041575DB53D}" destId="{BB81D3B7-5237-49A4-8381-3BE14504A9DB}" srcOrd="2" destOrd="0" presId="urn:microsoft.com/office/officeart/2005/8/layout/pList1#2"/>
    <dgm:cxn modelId="{8F3C32BA-B37C-434A-92C1-A4DF1FFEE0C9}" type="presParOf" srcId="{BB81D3B7-5237-49A4-8381-3BE14504A9DB}" destId="{516F3F09-70D6-4FD3-9FC9-BD728DE95D89}" srcOrd="0" destOrd="0" presId="urn:microsoft.com/office/officeart/2005/8/layout/pList1#2"/>
    <dgm:cxn modelId="{FA8D43E4-6071-431A-9E3F-E2699428AC56}" type="presParOf" srcId="{BB81D3B7-5237-49A4-8381-3BE14504A9DB}" destId="{7D5CADD3-8BDA-487D-B3F3-EA798F32EC0B}" srcOrd="1" destOrd="0" presId="urn:microsoft.com/office/officeart/2005/8/layout/pList1#2"/>
    <dgm:cxn modelId="{99A63215-FB93-4071-BE68-03FF7BD724C7}" type="presParOf" srcId="{2C8F6766-300C-4D78-9DF6-7041575DB53D}" destId="{76FF9694-D3C5-47F3-86B8-4926281E530D}" srcOrd="3" destOrd="0" presId="urn:microsoft.com/office/officeart/2005/8/layout/pList1#2"/>
    <dgm:cxn modelId="{7A46A349-8918-4B86-BCA9-8DCA9F9B9E49}" type="presParOf" srcId="{2C8F6766-300C-4D78-9DF6-7041575DB53D}" destId="{4372CFFB-3FB6-4EAD-A6A7-3817B986F1A5}" srcOrd="4" destOrd="0" presId="urn:microsoft.com/office/officeart/2005/8/layout/pList1#2"/>
    <dgm:cxn modelId="{90ED19EC-0371-4DBE-AF8C-19AED8849978}" type="presParOf" srcId="{4372CFFB-3FB6-4EAD-A6A7-3817B986F1A5}" destId="{66183DBA-7ED2-4535-ADB0-5E5208CD30D5}" srcOrd="0" destOrd="0" presId="urn:microsoft.com/office/officeart/2005/8/layout/pList1#2"/>
    <dgm:cxn modelId="{46B4D942-743B-4636-A353-FEEF9E4F883F}" type="presParOf" srcId="{4372CFFB-3FB6-4EAD-A6A7-3817B986F1A5}" destId="{B1020F34-598E-405F-B2F2-D7A065B9C0A0}" srcOrd="1" destOrd="0" presId="urn:microsoft.com/office/officeart/2005/8/layout/pList1#2"/>
    <dgm:cxn modelId="{3A3598A4-85A2-44E9-B668-8FF6DFDF82F8}" type="presParOf" srcId="{2C8F6766-300C-4D78-9DF6-7041575DB53D}" destId="{3B1B411B-6204-4A04-B1BB-68E515F1E4CA}" srcOrd="5" destOrd="0" presId="urn:microsoft.com/office/officeart/2005/8/layout/pList1#2"/>
    <dgm:cxn modelId="{5F314D4B-E643-4D2E-9067-72318F15FC17}" type="presParOf" srcId="{2C8F6766-300C-4D78-9DF6-7041575DB53D}" destId="{5F482DDB-4FBE-40C3-89C9-845CDFEEB9FF}" srcOrd="6" destOrd="0" presId="urn:microsoft.com/office/officeart/2005/8/layout/pList1#2"/>
    <dgm:cxn modelId="{098803D2-338A-45C6-89D4-1F5575E1D839}" type="presParOf" srcId="{5F482DDB-4FBE-40C3-89C9-845CDFEEB9FF}" destId="{15ABD959-441E-4B11-AEEC-91D5380B928C}" srcOrd="0" destOrd="0" presId="urn:microsoft.com/office/officeart/2005/8/layout/pList1#2"/>
    <dgm:cxn modelId="{FA5C377D-C15D-4595-9E16-35C491C1AF2B}" type="presParOf" srcId="{5F482DDB-4FBE-40C3-89C9-845CDFEEB9FF}" destId="{9B14FAEE-EDC4-4CE5-9961-5608C5966EF4}" srcOrd="1" destOrd="0" presId="urn:microsoft.com/office/officeart/2005/8/layout/pList1#2"/>
    <dgm:cxn modelId="{937840C4-9CD3-4E44-AA6E-3E9263FA1802}" type="presParOf" srcId="{2C8F6766-300C-4D78-9DF6-7041575DB53D}" destId="{D1521118-568D-4C3F-AD2F-DE402F98D54D}" srcOrd="7" destOrd="0" presId="urn:microsoft.com/office/officeart/2005/8/layout/pList1#2"/>
    <dgm:cxn modelId="{1D472C65-9438-4F93-ACAE-BACD932BA4FE}" type="presParOf" srcId="{2C8F6766-300C-4D78-9DF6-7041575DB53D}" destId="{56C53130-462F-4673-AFB2-4ADE48BE6F2A}" srcOrd="8" destOrd="0" presId="urn:microsoft.com/office/officeart/2005/8/layout/pList1#2"/>
    <dgm:cxn modelId="{F36C29CD-D489-4471-9AF8-EC5118B6EFF6}" type="presParOf" srcId="{56C53130-462F-4673-AFB2-4ADE48BE6F2A}" destId="{C0AE2FEB-3BEB-4E2A-98D9-67E73CACD729}" srcOrd="0" destOrd="0" presId="urn:microsoft.com/office/officeart/2005/8/layout/pList1#2"/>
    <dgm:cxn modelId="{A3D1ED6D-2015-4C29-B860-B01767D36AE7}" type="presParOf" srcId="{56C53130-462F-4673-AFB2-4ADE48BE6F2A}" destId="{A40F6958-CB48-4B49-AB5E-A9C9CCFC7B60}" srcOrd="1" destOrd="0" presId="urn:microsoft.com/office/officeart/2005/8/layout/pList1#2"/>
    <dgm:cxn modelId="{132E988D-32C9-4C3D-8E3F-7F2E74029AF7}" type="presParOf" srcId="{2C8F6766-300C-4D78-9DF6-7041575DB53D}" destId="{D68E993B-6528-4CA3-A472-D082FB23BDD9}" srcOrd="9" destOrd="0" presId="urn:microsoft.com/office/officeart/2005/8/layout/pList1#2"/>
    <dgm:cxn modelId="{F1224487-9F14-479B-AA22-9272787EA4F4}" type="presParOf" srcId="{2C8F6766-300C-4D78-9DF6-7041575DB53D}" destId="{12045BF4-AC56-4118-84FA-41A3A44D13E6}" srcOrd="10" destOrd="0" presId="urn:microsoft.com/office/officeart/2005/8/layout/pList1#2"/>
    <dgm:cxn modelId="{524C34A4-ED4F-4A1C-B6F0-F202F6B0ADB9}" type="presParOf" srcId="{12045BF4-AC56-4118-84FA-41A3A44D13E6}" destId="{5AA2E771-BAAA-4473-9911-4399F215AB25}" srcOrd="0" destOrd="0" presId="urn:microsoft.com/office/officeart/2005/8/layout/pList1#2"/>
    <dgm:cxn modelId="{C7949DC9-1D06-44BA-A7A5-E3E17DA4696E}" type="presParOf" srcId="{12045BF4-AC56-4118-84FA-41A3A44D13E6}" destId="{98BAB799-CCB7-481E-B61C-17108E5721D6}" srcOrd="1" destOrd="0" presId="urn:microsoft.com/office/officeart/2005/8/layout/pList1#2"/>
    <dgm:cxn modelId="{D498B671-17E5-44FD-A73B-41F77E3BF689}" type="presParOf" srcId="{2C8F6766-300C-4D78-9DF6-7041575DB53D}" destId="{BD07B407-235B-469C-A5BE-4DF1031DD359}" srcOrd="11" destOrd="0" presId="urn:microsoft.com/office/officeart/2005/8/layout/pList1#2"/>
    <dgm:cxn modelId="{F1545F66-2814-48A8-A802-4CCF60277737}" type="presParOf" srcId="{2C8F6766-300C-4D78-9DF6-7041575DB53D}" destId="{97241E01-A953-4755-A7F6-AFE787DABAD1}" srcOrd="12" destOrd="0" presId="urn:microsoft.com/office/officeart/2005/8/layout/pList1#2"/>
    <dgm:cxn modelId="{FB0BB693-A24D-455D-9E89-531481F7142E}" type="presParOf" srcId="{97241E01-A953-4755-A7F6-AFE787DABAD1}" destId="{510C11D6-0F55-4450-AE4B-667D7A254525}" srcOrd="0" destOrd="0" presId="urn:microsoft.com/office/officeart/2005/8/layout/pList1#2"/>
    <dgm:cxn modelId="{9C76B2F9-FF76-417A-B9F4-8EBD6885B083}" type="presParOf" srcId="{97241E01-A953-4755-A7F6-AFE787DABAD1}" destId="{0EC65365-6E28-45B1-86DC-694C3084F334}" srcOrd="1" destOrd="0" presId="urn:microsoft.com/office/officeart/2005/8/layout/pList1#2"/>
    <dgm:cxn modelId="{08965A65-4E0E-4FB4-8A03-F65AD361B7A1}" type="presParOf" srcId="{2C8F6766-300C-4D78-9DF6-7041575DB53D}" destId="{8B5232BA-D1C9-4E4B-9043-CDA5C5728544}" srcOrd="13" destOrd="0" presId="urn:microsoft.com/office/officeart/2005/8/layout/pList1#2"/>
    <dgm:cxn modelId="{BA33BDC2-ACC0-4304-8FFF-02A7FECD1837}" type="presParOf" srcId="{2C8F6766-300C-4D78-9DF6-7041575DB53D}" destId="{DE0080F6-7448-496A-A50F-9B71EA4A2A89}" srcOrd="14" destOrd="0" presId="urn:microsoft.com/office/officeart/2005/8/layout/pList1#2"/>
    <dgm:cxn modelId="{C3D3070E-99E9-4BBC-8F0E-90C815DB9A28}" type="presParOf" srcId="{DE0080F6-7448-496A-A50F-9B71EA4A2A89}" destId="{EA798E2D-8A1C-4437-A8D2-F768A0BB4F15}" srcOrd="0" destOrd="0" presId="urn:microsoft.com/office/officeart/2005/8/layout/pList1#2"/>
    <dgm:cxn modelId="{C8CBABF8-DB08-4095-B5F5-4AF003B30183}" type="presParOf" srcId="{DE0080F6-7448-496A-A50F-9B71EA4A2A89}" destId="{E99E0FED-A5D3-42F4-865F-5C663C2183E3}" srcOrd="1" destOrd="0" presId="urn:microsoft.com/office/officeart/2005/8/layout/pList1#2"/>
    <dgm:cxn modelId="{B9954BEE-1770-4B05-8A8F-EA1A01F548D1}" type="presParOf" srcId="{2C8F6766-300C-4D78-9DF6-7041575DB53D}" destId="{C7EAAC33-425F-44B6-9D95-663934597875}" srcOrd="15" destOrd="0" presId="urn:microsoft.com/office/officeart/2005/8/layout/pList1#2"/>
    <dgm:cxn modelId="{610FCF02-1882-4AE3-B796-71B59A1EBE09}" type="presParOf" srcId="{2C8F6766-300C-4D78-9DF6-7041575DB53D}" destId="{F691548B-0C2E-4598-8C75-9FAC8FEC9057}" srcOrd="16" destOrd="0" presId="urn:microsoft.com/office/officeart/2005/8/layout/pList1#2"/>
    <dgm:cxn modelId="{987C3405-310B-4D27-B4B4-4155D4FCE17D}" type="presParOf" srcId="{F691548B-0C2E-4598-8C75-9FAC8FEC9057}" destId="{F8B15FB0-1B9D-41EA-A383-BE672CED9EBF}" srcOrd="0" destOrd="0" presId="urn:microsoft.com/office/officeart/2005/8/layout/pList1#2"/>
    <dgm:cxn modelId="{E8BC03C9-A2F0-4230-A10C-17350726FD0E}" type="presParOf" srcId="{F691548B-0C2E-4598-8C75-9FAC8FEC9057}" destId="{6F90F2B6-7A45-4481-BB33-94B79D3B44EA}" srcOrd="1" destOrd="0" presId="urn:microsoft.com/office/officeart/2005/8/layout/pList1#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08164-220C-4F1D-B410-49E010C6EB13}">
      <dsp:nvSpPr>
        <dsp:cNvPr id="0" name=""/>
        <dsp:cNvSpPr/>
      </dsp:nvSpPr>
      <dsp:spPr>
        <a:xfrm>
          <a:off x="55451" y="55449"/>
          <a:ext cx="1276859" cy="879756"/>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78AE1D-6FCC-45BB-BA45-50DCAA3138D4}">
      <dsp:nvSpPr>
        <dsp:cNvPr id="0" name=""/>
        <dsp:cNvSpPr/>
      </dsp:nvSpPr>
      <dsp:spPr>
        <a:xfrm>
          <a:off x="55451" y="935203"/>
          <a:ext cx="1276859" cy="473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a:lnSpc>
              <a:spcPct val="90000"/>
            </a:lnSpc>
            <a:spcBef>
              <a:spcPct val="0"/>
            </a:spcBef>
            <a:spcAft>
              <a:spcPct val="35000"/>
            </a:spcAft>
          </a:pPr>
          <a:r>
            <a:rPr lang="hu-HU" sz="1100" b="1" kern="1200" dirty="0" err="1" smtClean="0"/>
            <a:t>Infrastucture</a:t>
          </a:r>
          <a:endParaRPr lang="hu-HU" sz="1100" b="1" kern="1200" dirty="0" smtClean="0"/>
        </a:p>
      </dsp:txBody>
      <dsp:txXfrm>
        <a:off x="55451" y="935203"/>
        <a:ext cx="1276859" cy="473714"/>
      </dsp:txXfrm>
    </dsp:sp>
    <dsp:sp modelId="{516F3F09-70D6-4FD3-9FC9-BD728DE95D89}">
      <dsp:nvSpPr>
        <dsp:cNvPr id="0" name=""/>
        <dsp:cNvSpPr/>
      </dsp:nvSpPr>
      <dsp:spPr>
        <a:xfrm>
          <a:off x="1460050" y="55449"/>
          <a:ext cx="1276859" cy="879756"/>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5CADD3-8BDA-487D-B3F3-EA798F32EC0B}">
      <dsp:nvSpPr>
        <dsp:cNvPr id="0" name=""/>
        <dsp:cNvSpPr/>
      </dsp:nvSpPr>
      <dsp:spPr>
        <a:xfrm>
          <a:off x="1460050" y="935203"/>
          <a:ext cx="1276859" cy="473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a:lnSpc>
              <a:spcPct val="90000"/>
            </a:lnSpc>
            <a:spcBef>
              <a:spcPct val="0"/>
            </a:spcBef>
            <a:spcAft>
              <a:spcPct val="35000"/>
            </a:spcAft>
          </a:pPr>
          <a:r>
            <a:rPr lang="hu-HU" sz="1100" b="1" kern="1200" dirty="0" err="1" smtClean="0"/>
            <a:t>Forestry</a:t>
          </a:r>
          <a:endParaRPr lang="hu-HU" sz="1100" b="1" kern="1200" dirty="0" smtClean="0"/>
        </a:p>
      </dsp:txBody>
      <dsp:txXfrm>
        <a:off x="1460050" y="935203"/>
        <a:ext cx="1276859" cy="473714"/>
      </dsp:txXfrm>
    </dsp:sp>
    <dsp:sp modelId="{66183DBA-7ED2-4535-ADB0-5E5208CD30D5}">
      <dsp:nvSpPr>
        <dsp:cNvPr id="0" name=""/>
        <dsp:cNvSpPr/>
      </dsp:nvSpPr>
      <dsp:spPr>
        <a:xfrm>
          <a:off x="1511472" y="1243789"/>
          <a:ext cx="1276859" cy="879756"/>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020F34-598E-405F-B2F2-D7A065B9C0A0}">
      <dsp:nvSpPr>
        <dsp:cNvPr id="0" name=""/>
        <dsp:cNvSpPr/>
      </dsp:nvSpPr>
      <dsp:spPr>
        <a:xfrm>
          <a:off x="1543202" y="2124119"/>
          <a:ext cx="1276859" cy="473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a:lnSpc>
              <a:spcPct val="90000"/>
            </a:lnSpc>
            <a:spcBef>
              <a:spcPct val="0"/>
            </a:spcBef>
            <a:spcAft>
              <a:spcPct val="35000"/>
            </a:spcAft>
          </a:pPr>
          <a:r>
            <a:rPr lang="hu-HU" sz="1100" b="1" kern="1200" dirty="0" smtClean="0"/>
            <a:t>Human </a:t>
          </a:r>
          <a:r>
            <a:rPr lang="hu-HU" sz="1100" b="1" kern="1200" dirty="0" err="1" smtClean="0"/>
            <a:t>health</a:t>
          </a:r>
          <a:endParaRPr lang="hu-HU" sz="1100" b="1" kern="1200" dirty="0" smtClean="0"/>
        </a:p>
      </dsp:txBody>
      <dsp:txXfrm>
        <a:off x="1543202" y="2124119"/>
        <a:ext cx="1276859" cy="473714"/>
      </dsp:txXfrm>
    </dsp:sp>
    <dsp:sp modelId="{15ABD959-441E-4B11-AEEC-91D5380B928C}">
      <dsp:nvSpPr>
        <dsp:cNvPr id="0" name=""/>
        <dsp:cNvSpPr/>
      </dsp:nvSpPr>
      <dsp:spPr>
        <a:xfrm>
          <a:off x="1497046" y="2495075"/>
          <a:ext cx="1276859" cy="879756"/>
        </a:xfrm>
        <a:prstGeom prst="round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14FAEE-EDC4-4CE5-9961-5608C5966EF4}">
      <dsp:nvSpPr>
        <dsp:cNvPr id="0" name=""/>
        <dsp:cNvSpPr/>
      </dsp:nvSpPr>
      <dsp:spPr>
        <a:xfrm>
          <a:off x="1497046" y="3374835"/>
          <a:ext cx="1276859" cy="473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a:lnSpc>
              <a:spcPct val="90000"/>
            </a:lnSpc>
            <a:spcBef>
              <a:spcPct val="0"/>
            </a:spcBef>
            <a:spcAft>
              <a:spcPct val="35000"/>
            </a:spcAft>
          </a:pPr>
          <a:r>
            <a:rPr lang="hu-HU" sz="1100" b="1" kern="1200" dirty="0" err="1" smtClean="0"/>
            <a:t>Agriculture</a:t>
          </a:r>
          <a:endParaRPr lang="hu-HU" sz="1100" b="1" kern="1200" dirty="0" smtClean="0"/>
        </a:p>
      </dsp:txBody>
      <dsp:txXfrm>
        <a:off x="1497046" y="3374835"/>
        <a:ext cx="1276859" cy="473714"/>
      </dsp:txXfrm>
    </dsp:sp>
    <dsp:sp modelId="{C0AE2FEB-3BEB-4E2A-98D9-67E73CACD729}">
      <dsp:nvSpPr>
        <dsp:cNvPr id="0" name=""/>
        <dsp:cNvSpPr/>
      </dsp:nvSpPr>
      <dsp:spPr>
        <a:xfrm>
          <a:off x="2938649" y="55449"/>
          <a:ext cx="1276859" cy="879756"/>
        </a:xfrm>
        <a:prstGeom prst="roundRect">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0F6958-CB48-4B49-AB5E-A9C9CCFC7B60}">
      <dsp:nvSpPr>
        <dsp:cNvPr id="0" name=""/>
        <dsp:cNvSpPr/>
      </dsp:nvSpPr>
      <dsp:spPr>
        <a:xfrm>
          <a:off x="2938649" y="887140"/>
          <a:ext cx="1276859" cy="473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a:lnSpc>
              <a:spcPct val="90000"/>
            </a:lnSpc>
            <a:spcBef>
              <a:spcPct val="0"/>
            </a:spcBef>
            <a:spcAft>
              <a:spcPct val="35000"/>
            </a:spcAft>
          </a:pPr>
          <a:r>
            <a:rPr lang="hu-HU" sz="1100" b="1" kern="1200" dirty="0" err="1" smtClean="0"/>
            <a:t>Settlement</a:t>
          </a:r>
          <a:r>
            <a:rPr lang="hu-HU" sz="1100" b="1" kern="1200" dirty="0" smtClean="0"/>
            <a:t> </a:t>
          </a:r>
          <a:r>
            <a:rPr lang="hu-HU" sz="1100" b="1" kern="1200" dirty="0" err="1" smtClean="0"/>
            <a:t>planning</a:t>
          </a:r>
          <a:endParaRPr lang="hu-HU" sz="1100" b="1" kern="1200" dirty="0" smtClean="0"/>
        </a:p>
      </dsp:txBody>
      <dsp:txXfrm>
        <a:off x="2938649" y="887140"/>
        <a:ext cx="1276859" cy="473714"/>
      </dsp:txXfrm>
    </dsp:sp>
    <dsp:sp modelId="{5AA2E771-BAAA-4473-9911-4399F215AB25}">
      <dsp:nvSpPr>
        <dsp:cNvPr id="0" name=""/>
        <dsp:cNvSpPr/>
      </dsp:nvSpPr>
      <dsp:spPr>
        <a:xfrm>
          <a:off x="55452" y="1219815"/>
          <a:ext cx="1276859" cy="879756"/>
        </a:xfrm>
        <a:prstGeom prst="roundRect">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BAB799-CCB7-481E-B61C-17108E5721D6}">
      <dsp:nvSpPr>
        <dsp:cNvPr id="0" name=""/>
        <dsp:cNvSpPr/>
      </dsp:nvSpPr>
      <dsp:spPr>
        <a:xfrm>
          <a:off x="0" y="2106954"/>
          <a:ext cx="1276859" cy="473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a:lnSpc>
              <a:spcPct val="90000"/>
            </a:lnSpc>
            <a:spcBef>
              <a:spcPct val="0"/>
            </a:spcBef>
            <a:spcAft>
              <a:spcPct val="35000"/>
            </a:spcAft>
          </a:pPr>
          <a:r>
            <a:rPr lang="hu-HU" sz="1100" b="1" kern="1200" dirty="0" err="1" smtClean="0"/>
            <a:t>Transportation</a:t>
          </a:r>
          <a:endParaRPr lang="hu-HU" sz="1100" b="1" kern="1200" dirty="0" smtClean="0"/>
        </a:p>
      </dsp:txBody>
      <dsp:txXfrm>
        <a:off x="0" y="2106954"/>
        <a:ext cx="1276859" cy="473714"/>
      </dsp:txXfrm>
    </dsp:sp>
    <dsp:sp modelId="{510C11D6-0F55-4450-AE4B-667D7A254525}">
      <dsp:nvSpPr>
        <dsp:cNvPr id="0" name=""/>
        <dsp:cNvSpPr/>
      </dsp:nvSpPr>
      <dsp:spPr>
        <a:xfrm>
          <a:off x="0" y="2492154"/>
          <a:ext cx="1276859" cy="879756"/>
        </a:xfrm>
        <a:prstGeom prst="roundRect">
          <a:avLst/>
        </a:prstGeom>
        <a:blipFill rotWithShape="0">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C65365-6E28-45B1-86DC-694C3084F334}">
      <dsp:nvSpPr>
        <dsp:cNvPr id="0" name=""/>
        <dsp:cNvSpPr/>
      </dsp:nvSpPr>
      <dsp:spPr>
        <a:xfrm>
          <a:off x="0" y="3382218"/>
          <a:ext cx="1276859" cy="473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a:lnSpc>
              <a:spcPct val="90000"/>
            </a:lnSpc>
            <a:spcBef>
              <a:spcPct val="0"/>
            </a:spcBef>
            <a:spcAft>
              <a:spcPct val="35000"/>
            </a:spcAft>
          </a:pPr>
          <a:r>
            <a:rPr lang="hu-HU" sz="1100" b="1" kern="1200" dirty="0" err="1" smtClean="0"/>
            <a:t>Energy</a:t>
          </a:r>
          <a:r>
            <a:rPr lang="hu-HU" sz="1100" b="1" kern="1200" dirty="0" smtClean="0"/>
            <a:t> policy</a:t>
          </a:r>
        </a:p>
      </dsp:txBody>
      <dsp:txXfrm>
        <a:off x="0" y="3382218"/>
        <a:ext cx="1276859" cy="473714"/>
      </dsp:txXfrm>
    </dsp:sp>
    <dsp:sp modelId="{EA798E2D-8A1C-4437-A8D2-F768A0BB4F15}">
      <dsp:nvSpPr>
        <dsp:cNvPr id="0" name=""/>
        <dsp:cNvSpPr/>
      </dsp:nvSpPr>
      <dsp:spPr>
        <a:xfrm>
          <a:off x="2994099" y="1275266"/>
          <a:ext cx="1276859" cy="879756"/>
        </a:xfrm>
        <a:prstGeom prst="roundRect">
          <a:avLst/>
        </a:prstGeom>
        <a:blipFill rotWithShape="0">
          <a:blip xmlns:r="http://schemas.openxmlformats.org/officeDocument/2006/relationships" r:embed="rId8"/>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9E0FED-A5D3-42F4-865F-5C663C2183E3}">
      <dsp:nvSpPr>
        <dsp:cNvPr id="0" name=""/>
        <dsp:cNvSpPr/>
      </dsp:nvSpPr>
      <dsp:spPr>
        <a:xfrm>
          <a:off x="3040615" y="2203871"/>
          <a:ext cx="1276859" cy="473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a:lnSpc>
              <a:spcPct val="90000"/>
            </a:lnSpc>
            <a:spcBef>
              <a:spcPct val="0"/>
            </a:spcBef>
            <a:spcAft>
              <a:spcPct val="35000"/>
            </a:spcAft>
          </a:pPr>
          <a:r>
            <a:rPr lang="hu-HU" sz="1100" b="1" kern="1200" dirty="0" err="1" smtClean="0"/>
            <a:t>Tourism</a:t>
          </a:r>
          <a:endParaRPr lang="hu-HU" sz="1100" b="1" kern="1200" dirty="0" smtClean="0"/>
        </a:p>
      </dsp:txBody>
      <dsp:txXfrm>
        <a:off x="3040615" y="2203871"/>
        <a:ext cx="1276859" cy="473714"/>
      </dsp:txXfrm>
    </dsp:sp>
    <dsp:sp modelId="{F8B15FB0-1B9D-41EA-A383-BE672CED9EBF}">
      <dsp:nvSpPr>
        <dsp:cNvPr id="0" name=""/>
        <dsp:cNvSpPr/>
      </dsp:nvSpPr>
      <dsp:spPr>
        <a:xfrm>
          <a:off x="3049543" y="2495074"/>
          <a:ext cx="1276859" cy="879756"/>
        </a:xfrm>
        <a:prstGeom prst="roundRect">
          <a:avLst/>
        </a:prstGeom>
        <a:blipFill rotWithShape="0">
          <a:blip xmlns:r="http://schemas.openxmlformats.org/officeDocument/2006/relationships" r:embed="rId9"/>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90F2B6-7A45-4481-BB33-94B79D3B44EA}">
      <dsp:nvSpPr>
        <dsp:cNvPr id="0" name=""/>
        <dsp:cNvSpPr/>
      </dsp:nvSpPr>
      <dsp:spPr>
        <a:xfrm>
          <a:off x="3096059" y="3423687"/>
          <a:ext cx="1276859" cy="473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a:lnSpc>
              <a:spcPct val="90000"/>
            </a:lnSpc>
            <a:spcBef>
              <a:spcPct val="0"/>
            </a:spcBef>
            <a:spcAft>
              <a:spcPct val="35000"/>
            </a:spcAft>
          </a:pPr>
          <a:r>
            <a:rPr lang="hu-HU" sz="1100" b="1" kern="1200" dirty="0" err="1" smtClean="0"/>
            <a:t>Disaster</a:t>
          </a:r>
          <a:r>
            <a:rPr lang="hu-HU" sz="1100" b="1" kern="1200" dirty="0" smtClean="0"/>
            <a:t> management</a:t>
          </a:r>
          <a:endParaRPr lang="hu-HU" sz="1100" b="1" kern="1200" dirty="0"/>
        </a:p>
      </dsp:txBody>
      <dsp:txXfrm>
        <a:off x="3096059" y="3423687"/>
        <a:ext cx="1276859" cy="473714"/>
      </dsp:txXfrm>
    </dsp:sp>
  </dsp:spTree>
</dsp:drawing>
</file>

<file path=ppt/diagrams/layout1.xml><?xml version="1.0" encoding="utf-8"?>
<dgm:layoutDef xmlns:dgm="http://schemas.openxmlformats.org/drawingml/2006/diagram" xmlns:a="http://schemas.openxmlformats.org/drawingml/2006/main" uniqueId="urn:microsoft.com/office/officeart/2005/8/layout/pList1#2">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60688"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eaLnBrk="0" hangingPunct="0">
              <a:spcBef>
                <a:spcPct val="0"/>
              </a:spcBef>
              <a:buClrTx/>
              <a:buSzTx/>
              <a:buFontTx/>
              <a:buNone/>
              <a:defRPr sz="1200" b="0">
                <a:latin typeface="Times New Roman" pitchFamily="18" charset="0"/>
              </a:defRPr>
            </a:lvl1pPr>
          </a:lstStyle>
          <a:p>
            <a:endParaRPr lang="en-US" altLang="en-US"/>
          </a:p>
        </p:txBody>
      </p:sp>
      <p:sp>
        <p:nvSpPr>
          <p:cNvPr id="4099" name="Rectangle 3"/>
          <p:cNvSpPr>
            <a:spLocks noGrp="1" noChangeArrowheads="1"/>
          </p:cNvSpPr>
          <p:nvPr>
            <p:ph type="dt" sz="quarter" idx="1"/>
          </p:nvPr>
        </p:nvSpPr>
        <p:spPr bwMode="auto">
          <a:xfrm>
            <a:off x="3870325" y="0"/>
            <a:ext cx="288290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eaLnBrk="0" hangingPunct="0">
              <a:spcBef>
                <a:spcPct val="0"/>
              </a:spcBef>
              <a:buClrTx/>
              <a:buSzTx/>
              <a:buFontTx/>
              <a:buNone/>
              <a:defRPr sz="1200" b="0">
                <a:latin typeface="Times New Roman" pitchFamily="18" charset="0"/>
              </a:defRPr>
            </a:lvl1pPr>
          </a:lstStyle>
          <a:p>
            <a:endParaRPr lang="en-US" altLang="en-US"/>
          </a:p>
        </p:txBody>
      </p:sp>
      <p:sp>
        <p:nvSpPr>
          <p:cNvPr id="4100" name="Rectangle 4"/>
          <p:cNvSpPr>
            <a:spLocks noGrp="1" noChangeArrowheads="1"/>
          </p:cNvSpPr>
          <p:nvPr>
            <p:ph type="ftr" sz="quarter" idx="2"/>
          </p:nvPr>
        </p:nvSpPr>
        <p:spPr bwMode="auto">
          <a:xfrm>
            <a:off x="0" y="9429750"/>
            <a:ext cx="29606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eaLnBrk="0" hangingPunct="0">
              <a:spcBef>
                <a:spcPct val="0"/>
              </a:spcBef>
              <a:buClrTx/>
              <a:buSzTx/>
              <a:buFontTx/>
              <a:buNone/>
              <a:defRPr sz="1200" b="0">
                <a:latin typeface="Times New Roman" pitchFamily="18" charset="0"/>
              </a:defRPr>
            </a:lvl1pPr>
          </a:lstStyle>
          <a:p>
            <a:endParaRPr lang="en-US" altLang="en-US"/>
          </a:p>
        </p:txBody>
      </p:sp>
      <p:sp>
        <p:nvSpPr>
          <p:cNvPr id="4101" name="Rectangle 5"/>
          <p:cNvSpPr>
            <a:spLocks noGrp="1" noChangeArrowheads="1"/>
          </p:cNvSpPr>
          <p:nvPr>
            <p:ph type="sldNum" sz="quarter" idx="3"/>
          </p:nvPr>
        </p:nvSpPr>
        <p:spPr bwMode="auto">
          <a:xfrm>
            <a:off x="3870325" y="9429750"/>
            <a:ext cx="28829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eaLnBrk="0" hangingPunct="0">
              <a:spcBef>
                <a:spcPct val="0"/>
              </a:spcBef>
              <a:buClrTx/>
              <a:buSzTx/>
              <a:buFontTx/>
              <a:buNone/>
              <a:defRPr sz="1200" b="0">
                <a:latin typeface="Times New Roman" pitchFamily="18" charset="0"/>
              </a:defRPr>
            </a:lvl1pPr>
          </a:lstStyle>
          <a:p>
            <a:fld id="{6D870B2D-70CA-4E4A-A26C-C4014B02F186}" type="slidenum">
              <a:rPr lang="en-US" altLang="en-US"/>
              <a:pPr/>
              <a:t>‹#›</a:t>
            </a:fld>
            <a:endParaRPr lang="en-US" altLang="en-US"/>
          </a:p>
        </p:txBody>
      </p:sp>
    </p:spTree>
    <p:extLst>
      <p:ext uri="{BB962C8B-B14F-4D97-AF65-F5344CB8AC3E}">
        <p14:creationId xmlns:p14="http://schemas.microsoft.com/office/powerpoint/2010/main" val="4260372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33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b="0">
                <a:latin typeface="Times New Roman" pitchFamily="18" charset="0"/>
              </a:defRPr>
            </a:lvl1pPr>
          </a:lstStyle>
          <a:p>
            <a:endParaRPr lang="en-GB" altLang="en-US"/>
          </a:p>
        </p:txBody>
      </p:sp>
      <p:sp>
        <p:nvSpPr>
          <p:cNvPr id="2051" name="Rectangle 3"/>
          <p:cNvSpPr>
            <a:spLocks noGrp="1" noRot="1" noChangeAspect="1" noChangeArrowheads="1" noTextEdit="1"/>
          </p:cNvSpPr>
          <p:nvPr>
            <p:ph type="sldImg" idx="2"/>
          </p:nvPr>
        </p:nvSpPr>
        <p:spPr bwMode="auto">
          <a:xfrm>
            <a:off x="712788" y="928688"/>
            <a:ext cx="5270500" cy="39528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676275" y="5024438"/>
            <a:ext cx="5416550" cy="413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053" name="Rectangle 5"/>
          <p:cNvSpPr>
            <a:spLocks noGrp="1" noChangeArrowheads="1"/>
          </p:cNvSpPr>
          <p:nvPr>
            <p:ph type="dt" idx="1"/>
          </p:nvPr>
        </p:nvSpPr>
        <p:spPr bwMode="auto">
          <a:xfrm>
            <a:off x="3833813" y="0"/>
            <a:ext cx="2933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latin typeface="Times New Roman" pitchFamily="18" charset="0"/>
              </a:defRPr>
            </a:lvl1pPr>
          </a:lstStyle>
          <a:p>
            <a:endParaRPr lang="en-GB" altLang="en-US"/>
          </a:p>
        </p:txBody>
      </p:sp>
      <p:sp>
        <p:nvSpPr>
          <p:cNvPr id="2054" name="Rectangle 6"/>
          <p:cNvSpPr>
            <a:spLocks noGrp="1" noChangeArrowheads="1"/>
          </p:cNvSpPr>
          <p:nvPr>
            <p:ph type="ftr" sz="quarter" idx="4"/>
          </p:nvPr>
        </p:nvSpPr>
        <p:spPr bwMode="auto">
          <a:xfrm>
            <a:off x="0" y="9409113"/>
            <a:ext cx="2933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b="0">
                <a:latin typeface="Times New Roman" pitchFamily="18" charset="0"/>
              </a:defRPr>
            </a:lvl1pPr>
          </a:lstStyle>
          <a:p>
            <a:endParaRPr lang="en-GB" altLang="en-US"/>
          </a:p>
        </p:txBody>
      </p:sp>
      <p:sp>
        <p:nvSpPr>
          <p:cNvPr id="2055" name="Rectangle 7"/>
          <p:cNvSpPr>
            <a:spLocks noGrp="1" noChangeArrowheads="1"/>
          </p:cNvSpPr>
          <p:nvPr>
            <p:ph type="sldNum" sz="quarter" idx="5"/>
          </p:nvPr>
        </p:nvSpPr>
        <p:spPr bwMode="auto">
          <a:xfrm>
            <a:off x="3833813" y="9409113"/>
            <a:ext cx="2933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latin typeface="Times New Roman" pitchFamily="18" charset="0"/>
              </a:defRPr>
            </a:lvl1pPr>
          </a:lstStyle>
          <a:p>
            <a:fld id="{0FF38EC3-B166-4A5C-AFBE-F7B264B7D3BC}" type="slidenum">
              <a:rPr lang="en-GB" altLang="en-US"/>
              <a:pPr/>
              <a:t>‹#›</a:t>
            </a:fld>
            <a:endParaRPr lang="en-GB" altLang="en-US"/>
          </a:p>
        </p:txBody>
      </p:sp>
    </p:spTree>
    <p:extLst>
      <p:ext uri="{BB962C8B-B14F-4D97-AF65-F5344CB8AC3E}">
        <p14:creationId xmlns:p14="http://schemas.microsoft.com/office/powerpoint/2010/main" val="31629307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400" b="1" kern="1200">
        <a:solidFill>
          <a:schemeClr val="tx1"/>
        </a:solidFill>
        <a:latin typeface="Arial" pitchFamily="34" charset="0"/>
        <a:ea typeface="+mn-ea"/>
        <a:cs typeface="+mn-cs"/>
      </a:defRPr>
    </a:lvl1pPr>
    <a:lvl2pPr marL="457200" algn="l" rtl="0" fontAlgn="base">
      <a:spcBef>
        <a:spcPct val="30000"/>
      </a:spcBef>
      <a:spcAft>
        <a:spcPct val="0"/>
      </a:spcAft>
      <a:defRPr sz="1400" kern="1200">
        <a:solidFill>
          <a:schemeClr val="tx1"/>
        </a:solidFill>
        <a:latin typeface="Arial" pitchFamily="34" charset="0"/>
        <a:ea typeface="+mn-ea"/>
        <a:cs typeface="+mn-cs"/>
      </a:defRPr>
    </a:lvl2pPr>
    <a:lvl3pPr marL="914400" algn="l" rtl="0" fontAlgn="base">
      <a:spcBef>
        <a:spcPct val="30000"/>
      </a:spcBef>
      <a:spcAft>
        <a:spcPct val="0"/>
      </a:spcAft>
      <a:defRPr sz="1400" kern="1200">
        <a:solidFill>
          <a:schemeClr val="tx1"/>
        </a:solidFill>
        <a:latin typeface="Arial" pitchFamily="34" charset="0"/>
        <a:ea typeface="+mn-ea"/>
        <a:cs typeface="+mn-cs"/>
      </a:defRPr>
    </a:lvl3pPr>
    <a:lvl4pPr marL="1371600" algn="l" rtl="0" fontAlgn="base">
      <a:spcBef>
        <a:spcPct val="30000"/>
      </a:spcBef>
      <a:spcAft>
        <a:spcPct val="0"/>
      </a:spcAft>
      <a:defRPr sz="1400" kern="1200">
        <a:solidFill>
          <a:schemeClr val="tx1"/>
        </a:solidFill>
        <a:latin typeface="Arial" pitchFamily="34" charset="0"/>
        <a:ea typeface="+mn-ea"/>
        <a:cs typeface="+mn-cs"/>
      </a:defRPr>
    </a:lvl4pPr>
    <a:lvl5pPr marL="1828800" algn="l" rtl="0" fontAlgn="base">
      <a:spcBef>
        <a:spcPct val="3000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5CE7E7-0A7C-4FDA-88A6-70639F9B1A23}" type="slidenum">
              <a:rPr lang="en-US" smtClean="0"/>
              <a:t>2</a:t>
            </a:fld>
            <a:endParaRPr lang="en-US"/>
          </a:p>
        </p:txBody>
      </p:sp>
    </p:spTree>
    <p:extLst>
      <p:ext uri="{BB962C8B-B14F-4D97-AF65-F5344CB8AC3E}">
        <p14:creationId xmlns:p14="http://schemas.microsoft.com/office/powerpoint/2010/main" val="1460018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izenplatzhalter 2"/>
          <p:cNvSpPr>
            <a:spLocks noGrp="1"/>
          </p:cNvSpPr>
          <p:nvPr>
            <p:ph type="body" idx="1"/>
          </p:nvPr>
        </p:nvSpPr>
        <p:spPr bwMode="auto">
          <a:xfrm>
            <a:off x="701675" y="4416425"/>
            <a:ext cx="56070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numCol="1" anchor="t" anchorCtr="0" compatLnSpc="1">
            <a:prstTxWarp prst="textNoShape">
              <a:avLst/>
            </a:prstTxWarp>
          </a:bodyPr>
          <a:lstStyle/>
          <a:p>
            <a:pPr>
              <a:spcBef>
                <a:spcPct val="0"/>
              </a:spcBef>
            </a:pPr>
            <a:r>
              <a:rPr lang="de-DE" altLang="en-US" smtClean="0"/>
              <a:t>Coalition agreement:</a:t>
            </a:r>
          </a:p>
          <a:p>
            <a:pPr>
              <a:spcBef>
                <a:spcPct val="0"/>
              </a:spcBef>
            </a:pPr>
            <a:endParaRPr lang="de-DE" altLang="en-US" smtClean="0"/>
          </a:p>
          <a:p>
            <a:pPr>
              <a:spcBef>
                <a:spcPct val="0"/>
              </a:spcBef>
            </a:pPr>
            <a:endParaRPr lang="de-DE" altLang="en-US" smtClean="0"/>
          </a:p>
          <a:p>
            <a:pPr>
              <a:spcBef>
                <a:spcPct val="0"/>
              </a:spcBef>
            </a:pPr>
            <a:r>
              <a:rPr lang="de-DE" altLang="en-US" smtClean="0"/>
              <a:t>Aid for trade increased importance</a:t>
            </a:r>
          </a:p>
        </p:txBody>
      </p:sp>
      <p:sp>
        <p:nvSpPr>
          <p:cNvPr id="32772" name="Foliennummernplatzhalter 3"/>
          <p:cNvSpPr txBox="1">
            <a:spLocks noGrp="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23876D61-1293-4B63-AB57-1DF4A32C6E17}" type="slidenum">
              <a:rPr lang="de-DE" altLang="en-US" sz="1200"/>
              <a:pPr algn="r"/>
              <a:t>6</a:t>
            </a:fld>
            <a:endParaRPr lang="de-DE" altLang="en-US" sz="1200"/>
          </a:p>
        </p:txBody>
      </p:sp>
    </p:spTree>
    <p:extLst>
      <p:ext uri="{BB962C8B-B14F-4D97-AF65-F5344CB8AC3E}">
        <p14:creationId xmlns:p14="http://schemas.microsoft.com/office/powerpoint/2010/main" val="816055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the modelling of electricity and energy efficiency pathways and costs, as well as emissions reduction options, the project provides a basis for the informed preparation of low-emission development strategies. The time horizon for the modelling-based scenarios at country/sector level is 2025/2030, and the studies will also identify potential nationally appropriate mitigation actions.</a:t>
            </a:r>
          </a:p>
          <a:p>
            <a:r>
              <a:rPr lang="en-US" dirty="0" smtClean="0"/>
              <a:t>Government representatives, stakeholders and experts will be involved in the development of the scenarios, and the results of the work will be published in national languages as well as English. The results will also be introduced at workshops in the target countries and to the donor community.</a:t>
            </a:r>
          </a:p>
          <a:p>
            <a:endParaRPr lang="en-US" dirty="0" smtClean="0"/>
          </a:p>
          <a:p>
            <a:r>
              <a:rPr lang="en-US" dirty="0" smtClean="0"/>
              <a:t>The SLED project is divided into two components. The larger component is implemented by the REC in Albania, the former Yugoslav Republic of Macedonia, Montenegro and Serbia, while Component 2 will be implemented by UNDP Kosovo as a local partner in Kosovo*. Both project components support low-emission development.</a:t>
            </a:r>
          </a:p>
          <a:p>
            <a:endParaRPr lang="en-US" dirty="0"/>
          </a:p>
        </p:txBody>
      </p:sp>
      <p:sp>
        <p:nvSpPr>
          <p:cNvPr id="4" name="Slide Number Placeholder 3"/>
          <p:cNvSpPr>
            <a:spLocks noGrp="1"/>
          </p:cNvSpPr>
          <p:nvPr>
            <p:ph type="sldNum" sz="quarter" idx="10"/>
          </p:nvPr>
        </p:nvSpPr>
        <p:spPr/>
        <p:txBody>
          <a:bodyPr/>
          <a:lstStyle/>
          <a:p>
            <a:fld id="{075CE7E7-0A7C-4FDA-88A6-70639F9B1A2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848695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bwMode="auto">
          <a:xfrm>
            <a:off x="850900"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700" dirty="0" smtClean="0">
                <a:solidFill>
                  <a:srgbClr val="000000"/>
                </a:solidFill>
              </a:rPr>
              <a:t>Integrating climate change related knowledge into planning</a:t>
            </a:r>
          </a:p>
          <a:p>
            <a:r>
              <a:rPr lang="en-US" altLang="en-US" sz="700" dirty="0" smtClean="0">
                <a:solidFill>
                  <a:srgbClr val="000000"/>
                </a:solidFill>
              </a:rPr>
              <a:t>Coordinate CC adaptation efforts in SEE</a:t>
            </a:r>
          </a:p>
          <a:p>
            <a:r>
              <a:rPr lang="en-US" altLang="en-US" sz="700" dirty="0" smtClean="0">
                <a:solidFill>
                  <a:srgbClr val="000000"/>
                </a:solidFill>
              </a:rPr>
              <a:t>Building partnerships among communities</a:t>
            </a:r>
          </a:p>
          <a:p>
            <a:r>
              <a:rPr lang="en-US" altLang="en-US" sz="700" dirty="0" smtClean="0">
                <a:solidFill>
                  <a:srgbClr val="000000"/>
                </a:solidFill>
              </a:rPr>
              <a:t>21 financing partners, 9 associates and 3 observers-covering 13 countries</a:t>
            </a:r>
          </a:p>
          <a:p>
            <a:r>
              <a:rPr lang="en-US" altLang="en-US" sz="700" dirty="0" smtClean="0">
                <a:solidFill>
                  <a:srgbClr val="000000"/>
                </a:solidFill>
              </a:rPr>
              <a:t>Thematic centers (forestry and agriculture; drought, water and coasts, urban adaptation and health)</a:t>
            </a:r>
          </a:p>
          <a:p>
            <a:endParaRPr lang="en-US" altLang="en-US" sz="700" dirty="0" smtClean="0">
              <a:solidFill>
                <a:srgbClr val="000000"/>
              </a:solidFill>
            </a:endParaRPr>
          </a:p>
        </p:txBody>
      </p:sp>
    </p:spTree>
    <p:extLst>
      <p:ext uri="{BB962C8B-B14F-4D97-AF65-F5344CB8AC3E}">
        <p14:creationId xmlns:p14="http://schemas.microsoft.com/office/powerpoint/2010/main" val="3078736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The </a:t>
            </a:r>
            <a:r>
              <a:rPr lang="hu-HU" dirty="0" err="1" smtClean="0"/>
              <a:t>focus</a:t>
            </a:r>
            <a:r>
              <a:rPr lang="hu-HU" dirty="0" smtClean="0"/>
              <a:t> is </a:t>
            </a:r>
            <a:r>
              <a:rPr lang="hu-HU" dirty="0" err="1" smtClean="0"/>
              <a:t>on</a:t>
            </a:r>
            <a:r>
              <a:rPr lang="hu-HU" dirty="0" smtClean="0"/>
              <a:t> </a:t>
            </a:r>
            <a:r>
              <a:rPr lang="hu-HU" dirty="0" err="1" smtClean="0"/>
              <a:t>the</a:t>
            </a:r>
            <a:r>
              <a:rPr lang="hu-HU" dirty="0" smtClean="0"/>
              <a:t> NAGIS</a:t>
            </a:r>
            <a:r>
              <a:rPr lang="hu-HU" baseline="0" dirty="0" smtClean="0"/>
              <a:t> </a:t>
            </a:r>
            <a:r>
              <a:rPr lang="hu-HU" baseline="0" dirty="0" err="1" smtClean="0"/>
              <a:t>example</a:t>
            </a:r>
            <a:r>
              <a:rPr lang="hu-HU" baseline="0" dirty="0" smtClean="0"/>
              <a:t>. </a:t>
            </a:r>
            <a:r>
              <a:rPr lang="hu-HU" baseline="0" dirty="0" err="1" smtClean="0"/>
              <a:t>We</a:t>
            </a:r>
            <a:r>
              <a:rPr lang="hu-HU" baseline="0" dirty="0" smtClean="0"/>
              <a:t> </a:t>
            </a:r>
            <a:r>
              <a:rPr lang="hu-HU" baseline="0" dirty="0" err="1" smtClean="0"/>
              <a:t>are</a:t>
            </a:r>
            <a:r>
              <a:rPr lang="hu-HU" baseline="0" dirty="0" smtClean="0"/>
              <a:t> </a:t>
            </a:r>
            <a:r>
              <a:rPr lang="hu-HU" baseline="0" dirty="0" err="1" smtClean="0"/>
              <a:t>working</a:t>
            </a:r>
            <a:r>
              <a:rPr lang="hu-HU" baseline="0" dirty="0" smtClean="0"/>
              <a:t> </a:t>
            </a:r>
            <a:r>
              <a:rPr lang="hu-HU" baseline="0" dirty="0" err="1" smtClean="0"/>
              <a:t>on</a:t>
            </a:r>
            <a:r>
              <a:rPr lang="hu-HU" baseline="0" dirty="0" smtClean="0"/>
              <a:t> </a:t>
            </a:r>
            <a:r>
              <a:rPr lang="hu-HU" baseline="0" dirty="0" err="1" smtClean="0"/>
              <a:t>having</a:t>
            </a:r>
            <a:r>
              <a:rPr lang="hu-HU" baseline="0" dirty="0" smtClean="0"/>
              <a:t> </a:t>
            </a:r>
            <a:r>
              <a:rPr lang="hu-HU" baseline="0" dirty="0" err="1" smtClean="0"/>
              <a:t>similar</a:t>
            </a:r>
            <a:r>
              <a:rPr lang="hu-HU" baseline="0" dirty="0" smtClean="0"/>
              <a:t> </a:t>
            </a:r>
            <a:r>
              <a:rPr lang="hu-HU" baseline="0" dirty="0" err="1" smtClean="0"/>
              <a:t>systems</a:t>
            </a:r>
            <a:r>
              <a:rPr lang="hu-HU" baseline="0" dirty="0" smtClean="0"/>
              <a:t> </a:t>
            </a:r>
            <a:r>
              <a:rPr lang="hu-HU" baseline="0" dirty="0" err="1" smtClean="0"/>
              <a:t>implemented</a:t>
            </a:r>
            <a:r>
              <a:rPr lang="hu-HU" baseline="0" dirty="0" smtClean="0"/>
              <a:t> </a:t>
            </a:r>
            <a:r>
              <a:rPr lang="hu-HU" baseline="0" dirty="0" err="1" smtClean="0"/>
              <a:t>in</a:t>
            </a:r>
            <a:r>
              <a:rPr lang="hu-HU" baseline="0" dirty="0" smtClean="0"/>
              <a:t> </a:t>
            </a:r>
            <a:r>
              <a:rPr lang="hu-HU" baseline="0" dirty="0" err="1" smtClean="0"/>
              <a:t>other</a:t>
            </a:r>
            <a:r>
              <a:rPr lang="hu-HU" baseline="0" dirty="0" smtClean="0"/>
              <a:t> </a:t>
            </a:r>
            <a:r>
              <a:rPr lang="hu-HU" baseline="0" dirty="0" err="1" smtClean="0"/>
              <a:t>countries</a:t>
            </a:r>
            <a:r>
              <a:rPr lang="hu-HU" baseline="0" dirty="0" smtClean="0"/>
              <a:t> </a:t>
            </a:r>
            <a:r>
              <a:rPr lang="hu-HU" baseline="0" dirty="0" err="1" smtClean="0"/>
              <a:t>along</a:t>
            </a:r>
            <a:r>
              <a:rPr lang="hu-HU" baseline="0" dirty="0" smtClean="0"/>
              <a:t> </a:t>
            </a:r>
            <a:r>
              <a:rPr lang="hu-HU" baseline="0" dirty="0" err="1" smtClean="0"/>
              <a:t>the</a:t>
            </a:r>
            <a:r>
              <a:rPr lang="hu-HU" baseline="0" dirty="0" smtClean="0"/>
              <a:t> </a:t>
            </a:r>
            <a:r>
              <a:rPr lang="hu-HU" baseline="0" dirty="0" err="1" smtClean="0"/>
              <a:t>Danube</a:t>
            </a:r>
            <a:r>
              <a:rPr lang="hu-HU" baseline="0" dirty="0" smtClean="0"/>
              <a:t> and </a:t>
            </a:r>
            <a:r>
              <a:rPr lang="hu-HU" baseline="0" dirty="0" err="1" smtClean="0"/>
              <a:t>in</a:t>
            </a:r>
            <a:r>
              <a:rPr lang="hu-HU" baseline="0" dirty="0" smtClean="0"/>
              <a:t> SEE. </a:t>
            </a:r>
            <a:endParaRPr lang="en-US" dirty="0"/>
          </a:p>
        </p:txBody>
      </p:sp>
      <p:sp>
        <p:nvSpPr>
          <p:cNvPr id="4" name="Dia számának helye 3"/>
          <p:cNvSpPr>
            <a:spLocks noGrp="1"/>
          </p:cNvSpPr>
          <p:nvPr>
            <p:ph type="sldNum" sz="quarter" idx="10"/>
          </p:nvPr>
        </p:nvSpPr>
        <p:spPr/>
        <p:txBody>
          <a:bodyPr/>
          <a:lstStyle/>
          <a:p>
            <a:fld id="{0FF38EC3-B166-4A5C-AFBE-F7B264B7D3BC}" type="slidenum">
              <a:rPr lang="en-GB" altLang="en-US" smtClean="0"/>
              <a:pPr/>
              <a:t>13</a:t>
            </a:fld>
            <a:endParaRPr lang="en-GB" altLang="en-US"/>
          </a:p>
        </p:txBody>
      </p:sp>
    </p:spTree>
    <p:extLst>
      <p:ext uri="{BB962C8B-B14F-4D97-AF65-F5344CB8AC3E}">
        <p14:creationId xmlns:p14="http://schemas.microsoft.com/office/powerpoint/2010/main" val="155594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The NAGIS </a:t>
            </a:r>
            <a:r>
              <a:rPr lang="hu-HU" dirty="0" err="1" smtClean="0"/>
              <a:t>type</a:t>
            </a:r>
            <a:r>
              <a:rPr lang="hu-HU" dirty="0" smtClean="0"/>
              <a:t> </a:t>
            </a:r>
            <a:r>
              <a:rPr lang="hu-HU" dirty="0" err="1" smtClean="0"/>
              <a:t>systems</a:t>
            </a:r>
            <a:r>
              <a:rPr lang="hu-HU" baseline="0" dirty="0" smtClean="0"/>
              <a:t> </a:t>
            </a:r>
            <a:r>
              <a:rPr lang="hu-HU" baseline="0" dirty="0" err="1" smtClean="0"/>
              <a:t>are</a:t>
            </a:r>
            <a:r>
              <a:rPr lang="hu-HU" baseline="0" dirty="0" smtClean="0"/>
              <a:t> </a:t>
            </a:r>
            <a:r>
              <a:rPr lang="hu-HU" baseline="0" dirty="0" err="1" smtClean="0"/>
              <a:t>good</a:t>
            </a:r>
            <a:r>
              <a:rPr lang="hu-HU" baseline="0" dirty="0" smtClean="0"/>
              <a:t> </a:t>
            </a:r>
            <a:r>
              <a:rPr lang="hu-HU" baseline="0" dirty="0" err="1" smtClean="0"/>
              <a:t>to</a:t>
            </a:r>
            <a:r>
              <a:rPr lang="hu-HU" baseline="0" dirty="0" smtClean="0"/>
              <a:t> </a:t>
            </a:r>
            <a:r>
              <a:rPr lang="hu-HU" baseline="0" dirty="0" err="1" smtClean="0"/>
              <a:t>assist</a:t>
            </a:r>
            <a:r>
              <a:rPr lang="hu-HU" baseline="0" dirty="0" smtClean="0"/>
              <a:t> </a:t>
            </a:r>
            <a:r>
              <a:rPr lang="hu-HU" baseline="0" dirty="0" err="1" smtClean="0"/>
              <a:t>planning</a:t>
            </a:r>
            <a:r>
              <a:rPr lang="hu-HU" baseline="0" dirty="0" smtClean="0"/>
              <a:t> </a:t>
            </a:r>
            <a:r>
              <a:rPr lang="hu-HU" baseline="0" dirty="0" err="1" smtClean="0"/>
              <a:t>taking</a:t>
            </a:r>
            <a:r>
              <a:rPr lang="hu-HU" baseline="0" dirty="0" smtClean="0"/>
              <a:t> </a:t>
            </a:r>
            <a:r>
              <a:rPr lang="hu-HU" baseline="0" dirty="0" err="1" smtClean="0"/>
              <a:t>into</a:t>
            </a:r>
            <a:r>
              <a:rPr lang="hu-HU" baseline="0" dirty="0" smtClean="0"/>
              <a:t> </a:t>
            </a:r>
            <a:r>
              <a:rPr lang="hu-HU" baseline="0" dirty="0" err="1" smtClean="0"/>
              <a:t>consideration</a:t>
            </a:r>
            <a:r>
              <a:rPr lang="hu-HU" baseline="0" dirty="0" smtClean="0"/>
              <a:t> </a:t>
            </a:r>
            <a:r>
              <a:rPr lang="hu-HU" baseline="0" dirty="0" err="1" smtClean="0"/>
              <a:t>vulnerabilities</a:t>
            </a:r>
            <a:r>
              <a:rPr lang="hu-HU" baseline="0" dirty="0" smtClean="0"/>
              <a:t> </a:t>
            </a:r>
            <a:r>
              <a:rPr lang="hu-HU" baseline="0" dirty="0" err="1" smtClean="0"/>
              <a:t>connected</a:t>
            </a:r>
            <a:r>
              <a:rPr lang="hu-HU" baseline="0" dirty="0" smtClean="0"/>
              <a:t> </a:t>
            </a:r>
            <a:r>
              <a:rPr lang="hu-HU" baseline="0" dirty="0" err="1" smtClean="0"/>
              <a:t>to</a:t>
            </a:r>
            <a:r>
              <a:rPr lang="hu-HU" baseline="0" dirty="0" smtClean="0"/>
              <a:t> </a:t>
            </a:r>
            <a:r>
              <a:rPr lang="hu-HU" baseline="0" dirty="0" err="1" smtClean="0"/>
              <a:t>climate</a:t>
            </a:r>
            <a:r>
              <a:rPr lang="hu-HU" baseline="0" dirty="0" smtClean="0"/>
              <a:t> </a:t>
            </a:r>
            <a:r>
              <a:rPr lang="hu-HU" baseline="0" dirty="0" err="1" smtClean="0"/>
              <a:t>change</a:t>
            </a:r>
            <a:r>
              <a:rPr lang="hu-HU" baseline="0" dirty="0" smtClean="0"/>
              <a:t>. </a:t>
            </a:r>
            <a:r>
              <a:rPr lang="hu-HU" baseline="0" dirty="0" err="1" smtClean="0"/>
              <a:t>It</a:t>
            </a:r>
            <a:r>
              <a:rPr lang="hu-HU" baseline="0" dirty="0" smtClean="0"/>
              <a:t> </a:t>
            </a:r>
            <a:r>
              <a:rPr lang="hu-HU" baseline="0" dirty="0" err="1" smtClean="0"/>
              <a:t>can</a:t>
            </a:r>
            <a:r>
              <a:rPr lang="hu-HU" baseline="0" dirty="0" smtClean="0"/>
              <a:t> </a:t>
            </a:r>
            <a:r>
              <a:rPr lang="hu-HU" baseline="0" dirty="0" err="1" smtClean="0"/>
              <a:t>also</a:t>
            </a:r>
            <a:r>
              <a:rPr lang="hu-HU" baseline="0" dirty="0" smtClean="0"/>
              <a:t> </a:t>
            </a:r>
            <a:r>
              <a:rPr lang="hu-HU" baseline="0" dirty="0" err="1" smtClean="0"/>
              <a:t>help</a:t>
            </a:r>
            <a:r>
              <a:rPr lang="hu-HU" baseline="0" dirty="0" smtClean="0"/>
              <a:t> </a:t>
            </a:r>
            <a:r>
              <a:rPr lang="hu-HU" baseline="0" dirty="0" err="1" smtClean="0"/>
              <a:t>to</a:t>
            </a:r>
            <a:r>
              <a:rPr lang="hu-HU" baseline="0" dirty="0" smtClean="0"/>
              <a:t> spot </a:t>
            </a:r>
            <a:r>
              <a:rPr lang="hu-HU" baseline="0" dirty="0" err="1" smtClean="0"/>
              <a:t>likely</a:t>
            </a:r>
            <a:r>
              <a:rPr lang="hu-HU" baseline="0" dirty="0" smtClean="0"/>
              <a:t> </a:t>
            </a:r>
            <a:r>
              <a:rPr lang="hu-HU" baseline="0" dirty="0" err="1" smtClean="0"/>
              <a:t>impacts</a:t>
            </a:r>
            <a:r>
              <a:rPr lang="hu-HU" baseline="0" dirty="0" smtClean="0"/>
              <a:t> of </a:t>
            </a:r>
            <a:r>
              <a:rPr lang="hu-HU" baseline="0" dirty="0" err="1" smtClean="0"/>
              <a:t>extreme</a:t>
            </a:r>
            <a:r>
              <a:rPr lang="hu-HU" baseline="0" dirty="0" smtClean="0"/>
              <a:t> </a:t>
            </a:r>
            <a:r>
              <a:rPr lang="hu-HU" baseline="0" dirty="0" err="1" smtClean="0"/>
              <a:t>weather</a:t>
            </a:r>
            <a:r>
              <a:rPr lang="hu-HU" baseline="0" dirty="0" smtClean="0"/>
              <a:t> </a:t>
            </a:r>
            <a:r>
              <a:rPr lang="hu-HU" baseline="0" dirty="0" err="1" smtClean="0"/>
              <a:t>events</a:t>
            </a:r>
            <a:r>
              <a:rPr lang="hu-HU" baseline="0" dirty="0" smtClean="0"/>
              <a:t> – </a:t>
            </a:r>
            <a:r>
              <a:rPr lang="hu-HU" baseline="0" dirty="0" err="1" smtClean="0"/>
              <a:t>both</a:t>
            </a:r>
            <a:r>
              <a:rPr lang="hu-HU" baseline="0" dirty="0" smtClean="0"/>
              <a:t> </a:t>
            </a:r>
            <a:r>
              <a:rPr lang="hu-HU" baseline="0" dirty="0" err="1" smtClean="0"/>
              <a:t>features</a:t>
            </a:r>
            <a:r>
              <a:rPr lang="hu-HU" baseline="0" dirty="0" smtClean="0"/>
              <a:t> </a:t>
            </a:r>
            <a:r>
              <a:rPr lang="hu-HU" baseline="0" dirty="0" err="1" smtClean="0"/>
              <a:t>are</a:t>
            </a:r>
            <a:r>
              <a:rPr lang="hu-HU" baseline="0" dirty="0" smtClean="0"/>
              <a:t> </a:t>
            </a:r>
            <a:r>
              <a:rPr lang="hu-HU" baseline="0" dirty="0" err="1" smtClean="0"/>
              <a:t>useful</a:t>
            </a:r>
            <a:r>
              <a:rPr lang="hu-HU" baseline="0" dirty="0" smtClean="0"/>
              <a:t> </a:t>
            </a:r>
            <a:r>
              <a:rPr lang="hu-HU" baseline="0" dirty="0" err="1" smtClean="0"/>
              <a:t>for</a:t>
            </a:r>
            <a:endParaRPr lang="en-US" dirty="0"/>
          </a:p>
        </p:txBody>
      </p:sp>
      <p:sp>
        <p:nvSpPr>
          <p:cNvPr id="4" name="Dia számának helye 3"/>
          <p:cNvSpPr>
            <a:spLocks noGrp="1"/>
          </p:cNvSpPr>
          <p:nvPr>
            <p:ph type="sldNum" sz="quarter" idx="10"/>
          </p:nvPr>
        </p:nvSpPr>
        <p:spPr/>
        <p:txBody>
          <a:bodyPr/>
          <a:lstStyle/>
          <a:p>
            <a:fld id="{0FF38EC3-B166-4A5C-AFBE-F7B264B7D3BC}" type="slidenum">
              <a:rPr lang="en-GB" altLang="en-US" smtClean="0"/>
              <a:pPr/>
              <a:t>14</a:t>
            </a:fld>
            <a:endParaRPr lang="en-GB" altLang="en-US"/>
          </a:p>
        </p:txBody>
      </p:sp>
    </p:spTree>
    <p:extLst>
      <p:ext uri="{BB962C8B-B14F-4D97-AF65-F5344CB8AC3E}">
        <p14:creationId xmlns:p14="http://schemas.microsoft.com/office/powerpoint/2010/main" val="416543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96610" name="Rectangle 1026"/>
          <p:cNvSpPr>
            <a:spLocks noGrp="1" noChangeArrowheads="1"/>
          </p:cNvSpPr>
          <p:nvPr>
            <p:ph type="ctrTitle"/>
          </p:nvPr>
        </p:nvSpPr>
        <p:spPr>
          <a:xfrm>
            <a:off x="755650" y="1268413"/>
            <a:ext cx="7848600" cy="1008062"/>
          </a:xfrm>
        </p:spPr>
        <p:txBody>
          <a:bodyPr/>
          <a:lstStyle>
            <a:lvl1pPr algn="ctr">
              <a:defRPr sz="4000"/>
            </a:lvl1pPr>
          </a:lstStyle>
          <a:p>
            <a:pPr lvl="0"/>
            <a:r>
              <a:rPr lang="en-GB" altLang="en-US" noProof="0" smtClean="0"/>
              <a:t>Title</a:t>
            </a:r>
          </a:p>
        </p:txBody>
      </p:sp>
      <p:sp>
        <p:nvSpPr>
          <p:cNvPr id="196611" name="Rectangle 1027"/>
          <p:cNvSpPr>
            <a:spLocks noGrp="1" noChangeArrowheads="1"/>
          </p:cNvSpPr>
          <p:nvPr>
            <p:ph type="subTitle" idx="1"/>
          </p:nvPr>
        </p:nvSpPr>
        <p:spPr>
          <a:xfrm>
            <a:off x="755650" y="2708275"/>
            <a:ext cx="7848600" cy="865188"/>
          </a:xfrm>
        </p:spPr>
        <p:txBody>
          <a:bodyPr/>
          <a:lstStyle>
            <a:lvl1pPr marL="0" indent="0" algn="ctr">
              <a:buFontTx/>
              <a:buNone/>
              <a:defRPr>
                <a:solidFill>
                  <a:srgbClr val="006634"/>
                </a:solidFill>
              </a:defRPr>
            </a:lvl1pPr>
          </a:lstStyle>
          <a:p>
            <a:pPr lvl="0"/>
            <a:r>
              <a:rPr lang="en-GB" altLang="en-US" noProof="0" smtClean="0"/>
              <a:t>Subtitle</a:t>
            </a:r>
          </a:p>
        </p:txBody>
      </p:sp>
      <p:pic>
        <p:nvPicPr>
          <p:cNvPr id="196614" name="Picture 10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0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34" name="Picture 1050" descr="RECcen3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3088" y="5473700"/>
            <a:ext cx="3098800" cy="884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410761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0"/>
            <a:ext cx="2151062" cy="6165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0"/>
            <a:ext cx="6300788" cy="6165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248484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8719" y="104572"/>
            <a:ext cx="1014456" cy="933855"/>
          </a:xfrm>
          <a:prstGeom prst="rect">
            <a:avLst/>
          </a:prstGeom>
        </p:spPr>
      </p:pic>
      <p:sp>
        <p:nvSpPr>
          <p:cNvPr id="3" name="Rectangle 7"/>
          <p:cNvSpPr>
            <a:spLocks noGrp="1" noChangeArrowheads="1"/>
          </p:cNvSpPr>
          <p:nvPr>
            <p:ph type="title"/>
          </p:nvPr>
        </p:nvSpPr>
        <p:spPr bwMode="auto">
          <a:xfrm>
            <a:off x="539750" y="0"/>
            <a:ext cx="8604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dirty="0" smtClean="0"/>
          </a:p>
        </p:txBody>
      </p:sp>
      <p:sp>
        <p:nvSpPr>
          <p:cNvPr id="7" name="Content Placeholder 6"/>
          <p:cNvSpPr>
            <a:spLocks noGrp="1"/>
          </p:cNvSpPr>
          <p:nvPr>
            <p:ph sz="quarter" idx="10"/>
          </p:nvPr>
        </p:nvSpPr>
        <p:spPr>
          <a:xfrm>
            <a:off x="539750" y="1247572"/>
            <a:ext cx="8353425" cy="5019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5147680"/>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8719" y="104572"/>
            <a:ext cx="1014456" cy="933855"/>
          </a:xfrm>
          <a:prstGeom prst="rect">
            <a:avLst/>
          </a:prstGeom>
        </p:spPr>
      </p:pic>
      <p:sp>
        <p:nvSpPr>
          <p:cNvPr id="3" name="Rectangle 7"/>
          <p:cNvSpPr>
            <a:spLocks noGrp="1" noChangeArrowheads="1"/>
          </p:cNvSpPr>
          <p:nvPr>
            <p:ph type="title"/>
          </p:nvPr>
        </p:nvSpPr>
        <p:spPr bwMode="auto">
          <a:xfrm>
            <a:off x="539750" y="0"/>
            <a:ext cx="8604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dirty="0" smtClean="0"/>
          </a:p>
        </p:txBody>
      </p:sp>
      <p:sp>
        <p:nvSpPr>
          <p:cNvPr id="7" name="Content Placeholder 6"/>
          <p:cNvSpPr>
            <a:spLocks noGrp="1"/>
          </p:cNvSpPr>
          <p:nvPr>
            <p:ph sz="quarter" idx="10"/>
          </p:nvPr>
        </p:nvSpPr>
        <p:spPr>
          <a:xfrm>
            <a:off x="539750" y="1247572"/>
            <a:ext cx="8353425" cy="5019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934661709"/>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8719" y="104572"/>
            <a:ext cx="1014456" cy="933855"/>
          </a:xfrm>
          <a:prstGeom prst="rect">
            <a:avLst/>
          </a:prstGeom>
        </p:spPr>
      </p:pic>
      <p:sp>
        <p:nvSpPr>
          <p:cNvPr id="3" name="Rectangle 7"/>
          <p:cNvSpPr>
            <a:spLocks noGrp="1" noChangeArrowheads="1"/>
          </p:cNvSpPr>
          <p:nvPr>
            <p:ph type="title"/>
          </p:nvPr>
        </p:nvSpPr>
        <p:spPr bwMode="auto">
          <a:xfrm>
            <a:off x="539750" y="0"/>
            <a:ext cx="8604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dirty="0" smtClean="0"/>
          </a:p>
        </p:txBody>
      </p:sp>
      <p:sp>
        <p:nvSpPr>
          <p:cNvPr id="7" name="Content Placeholder 6"/>
          <p:cNvSpPr>
            <a:spLocks noGrp="1"/>
          </p:cNvSpPr>
          <p:nvPr>
            <p:ph sz="quarter" idx="10"/>
          </p:nvPr>
        </p:nvSpPr>
        <p:spPr>
          <a:xfrm>
            <a:off x="539750" y="1247572"/>
            <a:ext cx="8353425" cy="5019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806857597"/>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8719" y="104572"/>
            <a:ext cx="1014456" cy="933855"/>
          </a:xfrm>
          <a:prstGeom prst="rect">
            <a:avLst/>
          </a:prstGeom>
        </p:spPr>
      </p:pic>
      <p:sp>
        <p:nvSpPr>
          <p:cNvPr id="3" name="Rectangle 7"/>
          <p:cNvSpPr>
            <a:spLocks noGrp="1" noChangeArrowheads="1"/>
          </p:cNvSpPr>
          <p:nvPr>
            <p:ph type="title"/>
          </p:nvPr>
        </p:nvSpPr>
        <p:spPr bwMode="auto">
          <a:xfrm>
            <a:off x="539750" y="0"/>
            <a:ext cx="8604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dirty="0" smtClean="0"/>
          </a:p>
        </p:txBody>
      </p:sp>
      <p:sp>
        <p:nvSpPr>
          <p:cNvPr id="7" name="Content Placeholder 6"/>
          <p:cNvSpPr>
            <a:spLocks noGrp="1"/>
          </p:cNvSpPr>
          <p:nvPr>
            <p:ph sz="quarter" idx="10"/>
          </p:nvPr>
        </p:nvSpPr>
        <p:spPr>
          <a:xfrm>
            <a:off x="539750" y="1247572"/>
            <a:ext cx="8353425" cy="5019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665302278"/>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A7C854-3D90-4C48-8E79-DD7D38CA4244}" type="datetimeFigureOut">
              <a:rPr lang="en-US" smtClean="0">
                <a:solidFill>
                  <a:prstClr val="black">
                    <a:tint val="75000"/>
                  </a:prstClr>
                </a:solidFill>
              </a:rPr>
              <a:pPr/>
              <a:t>11/6/2015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068ACC-615C-4FD2-8C8D-516134C2E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790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A7C854-3D90-4C48-8E79-DD7D38CA4244}" type="datetimeFigureOut">
              <a:rPr lang="en-US" smtClean="0">
                <a:solidFill>
                  <a:prstClr val="black">
                    <a:tint val="75000"/>
                  </a:prstClr>
                </a:solidFill>
              </a:rPr>
              <a:pPr/>
              <a:t>11/6/2015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068ACC-615C-4FD2-8C8D-516134C2E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776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A7C854-3D90-4C48-8E79-DD7D38CA4244}" type="datetimeFigureOut">
              <a:rPr lang="en-US" smtClean="0">
                <a:solidFill>
                  <a:prstClr val="black">
                    <a:tint val="75000"/>
                  </a:prstClr>
                </a:solidFill>
              </a:rPr>
              <a:pPr/>
              <a:t>11/6/2015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068ACC-615C-4FD2-8C8D-516134C2E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620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A7C854-3D90-4C48-8E79-DD7D38CA4244}" type="datetimeFigureOut">
              <a:rPr lang="en-US" smtClean="0">
                <a:solidFill>
                  <a:prstClr val="black">
                    <a:tint val="75000"/>
                  </a:prstClr>
                </a:solidFill>
              </a:rPr>
              <a:pPr/>
              <a:t>11/6/2015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068ACC-615C-4FD2-8C8D-516134C2E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67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3867123"/>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A7C854-3D90-4C48-8E79-DD7D38CA4244}" type="datetimeFigureOut">
              <a:rPr lang="en-US" smtClean="0">
                <a:solidFill>
                  <a:prstClr val="black">
                    <a:tint val="75000"/>
                  </a:prstClr>
                </a:solidFill>
              </a:rPr>
              <a:pPr/>
              <a:t>11/6/2015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068ACC-615C-4FD2-8C8D-516134C2E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748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A7C854-3D90-4C48-8E79-DD7D38CA4244}" type="datetimeFigureOut">
              <a:rPr lang="en-US" smtClean="0">
                <a:solidFill>
                  <a:prstClr val="black">
                    <a:tint val="75000"/>
                  </a:prstClr>
                </a:solidFill>
              </a:rPr>
              <a:pPr/>
              <a:t>11/6/2015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068ACC-615C-4FD2-8C8D-516134C2E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358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7C854-3D90-4C48-8E79-DD7D38CA4244}" type="datetimeFigureOut">
              <a:rPr lang="en-US" smtClean="0">
                <a:solidFill>
                  <a:prstClr val="black">
                    <a:tint val="75000"/>
                  </a:prstClr>
                </a:solidFill>
              </a:rPr>
              <a:pPr/>
              <a:t>11/6/2015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068ACC-615C-4FD2-8C8D-516134C2E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173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A7C854-3D90-4C48-8E79-DD7D38CA4244}" type="datetimeFigureOut">
              <a:rPr lang="en-US" smtClean="0">
                <a:solidFill>
                  <a:prstClr val="black">
                    <a:tint val="75000"/>
                  </a:prstClr>
                </a:solidFill>
              </a:rPr>
              <a:pPr/>
              <a:t>11/6/2015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068ACC-615C-4FD2-8C8D-516134C2E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6217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A7C854-3D90-4C48-8E79-DD7D38CA4244}" type="datetimeFigureOut">
              <a:rPr lang="en-US" smtClean="0">
                <a:solidFill>
                  <a:prstClr val="black">
                    <a:tint val="75000"/>
                  </a:prstClr>
                </a:solidFill>
              </a:rPr>
              <a:pPr/>
              <a:t>11/6/2015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068ACC-615C-4FD2-8C8D-516134C2E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7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A7C854-3D90-4C48-8E79-DD7D38CA4244}" type="datetimeFigureOut">
              <a:rPr lang="en-US" smtClean="0">
                <a:solidFill>
                  <a:prstClr val="black">
                    <a:tint val="75000"/>
                  </a:prstClr>
                </a:solidFill>
              </a:rPr>
              <a:pPr/>
              <a:t>11/6/2015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068ACC-615C-4FD2-8C8D-516134C2E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568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A7C854-3D90-4C48-8E79-DD7D38CA4244}" type="datetimeFigureOut">
              <a:rPr lang="en-US" smtClean="0">
                <a:solidFill>
                  <a:prstClr val="black">
                    <a:tint val="75000"/>
                  </a:prstClr>
                </a:solidFill>
              </a:rPr>
              <a:pPr/>
              <a:t>11/6/2015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068ACC-615C-4FD2-8C8D-516134C2E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758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2163713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196975"/>
            <a:ext cx="4100513"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92663" y="1196975"/>
            <a:ext cx="4100512"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032208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141936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174345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55726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8868680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7381869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9" name="Rectangle 7"/>
          <p:cNvSpPr>
            <a:spLocks noGrp="1" noChangeArrowheads="1"/>
          </p:cNvSpPr>
          <p:nvPr>
            <p:ph type="title"/>
          </p:nvPr>
        </p:nvSpPr>
        <p:spPr bwMode="auto">
          <a:xfrm>
            <a:off x="539750" y="0"/>
            <a:ext cx="8604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51560" name="Rectangle 8"/>
          <p:cNvSpPr>
            <a:spLocks noGrp="1" noChangeArrowheads="1"/>
          </p:cNvSpPr>
          <p:nvPr>
            <p:ph type="body" idx="1"/>
          </p:nvPr>
        </p:nvSpPr>
        <p:spPr bwMode="auto">
          <a:xfrm>
            <a:off x="539750" y="1196975"/>
            <a:ext cx="83534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2"/>
            <a:endParaRPr lang="en-GB" altLang="en-US" smtClean="0"/>
          </a:p>
          <a:p>
            <a:pPr lvl="1"/>
            <a:endParaRPr lang="en-GB" altLang="en-US" smtClean="0"/>
          </a:p>
          <a:p>
            <a:pPr lvl="2"/>
            <a:endParaRPr lang="en-GB" altLang="en-US" smtClean="0"/>
          </a:p>
        </p:txBody>
      </p:sp>
      <p:pic>
        <p:nvPicPr>
          <p:cNvPr id="151569" name="Picture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400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74" name="Text Box 22"/>
          <p:cNvSpPr txBox="1">
            <a:spLocks noChangeArrowheads="1"/>
          </p:cNvSpPr>
          <p:nvPr/>
        </p:nvSpPr>
        <p:spPr bwMode="auto">
          <a:xfrm>
            <a:off x="7451725" y="6353175"/>
            <a:ext cx="15128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GB" altLang="en-US" sz="1200">
                <a:solidFill>
                  <a:srgbClr val="006634"/>
                </a:solidFill>
                <a:latin typeface="OptimaCE" charset="-18"/>
              </a:rPr>
              <a:t>www.rec.org</a:t>
            </a:r>
          </a:p>
        </p:txBody>
      </p:sp>
      <p:pic>
        <p:nvPicPr>
          <p:cNvPr id="151577" name="Picture 25" descr="RECleft348"/>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22288" y="6203950"/>
            <a:ext cx="3144837" cy="50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79" r:id="rId12"/>
    <p:sldLayoutId id="2147483680" r:id="rId13"/>
    <p:sldLayoutId id="2147483681" r:id="rId14"/>
    <p:sldLayoutId id="2147483682" r:id="rId15"/>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1559"/>
                                        </p:tgtEl>
                                        <p:attrNameLst>
                                          <p:attrName>style.visibility</p:attrName>
                                        </p:attrNameLst>
                                      </p:cBhvr>
                                      <p:to>
                                        <p:strVal val="visible"/>
                                      </p:to>
                                    </p:set>
                                    <p:anim calcmode="lin" valueType="num">
                                      <p:cBhvr additive="base">
                                        <p:cTn id="7" dur="500" fill="hold"/>
                                        <p:tgtEl>
                                          <p:spTgt spid="151559"/>
                                        </p:tgtEl>
                                        <p:attrNameLst>
                                          <p:attrName>ppt_x</p:attrName>
                                        </p:attrNameLst>
                                      </p:cBhvr>
                                      <p:tavLst>
                                        <p:tav tm="0">
                                          <p:val>
                                            <p:strVal val="#ppt_x"/>
                                          </p:val>
                                        </p:tav>
                                        <p:tav tm="100000">
                                          <p:val>
                                            <p:strVal val="#ppt_x"/>
                                          </p:val>
                                        </p:tav>
                                      </p:tavLst>
                                    </p:anim>
                                    <p:anim calcmode="lin" valueType="num">
                                      <p:cBhvr additive="base">
                                        <p:cTn id="8" dur="500" fill="hold"/>
                                        <p:tgtEl>
                                          <p:spTgt spid="151559"/>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51560">
                                            <p:txEl>
                                              <p:pRg st="0" end="0"/>
                                            </p:txEl>
                                          </p:spTgt>
                                        </p:tgtEl>
                                        <p:attrNameLst>
                                          <p:attrName>style.visibility</p:attrName>
                                        </p:attrNameLst>
                                      </p:cBhvr>
                                      <p:to>
                                        <p:strVal val="visible"/>
                                      </p:to>
                                    </p:set>
                                    <p:animEffect transition="in" filter="dissolve">
                                      <p:cBhvr>
                                        <p:cTn id="12" dur="500"/>
                                        <p:tgtEl>
                                          <p:spTgt spid="151560">
                                            <p:txEl>
                                              <p:pRg st="0" end="0"/>
                                            </p:txEl>
                                          </p:spTgt>
                                        </p:tgtEl>
                                      </p:cBhvr>
                                    </p:animEffect>
                                  </p:childTnLst>
                                </p:cTn>
                              </p:par>
                            </p:childTnLst>
                          </p:cTn>
                        </p:par>
                        <p:par>
                          <p:cTn id="13" fill="hold" nodeType="afterGroup">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151560">
                                            <p:txEl>
                                              <p:pRg st="1" end="1"/>
                                            </p:txEl>
                                          </p:spTgt>
                                        </p:tgtEl>
                                        <p:attrNameLst>
                                          <p:attrName>style.visibility</p:attrName>
                                        </p:attrNameLst>
                                      </p:cBhvr>
                                      <p:to>
                                        <p:strVal val="visible"/>
                                      </p:to>
                                    </p:set>
                                    <p:animEffect transition="in" filter="dissolve">
                                      <p:cBhvr>
                                        <p:cTn id="16" dur="500"/>
                                        <p:tgtEl>
                                          <p:spTgt spid="151560">
                                            <p:txEl>
                                              <p:pRg st="1" end="1"/>
                                            </p:txEl>
                                          </p:spTgt>
                                        </p:tgtEl>
                                      </p:cBhvr>
                                    </p:animEffect>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51560">
                                            <p:txEl>
                                              <p:pRg st="2" end="2"/>
                                            </p:txEl>
                                          </p:spTgt>
                                        </p:tgtEl>
                                        <p:attrNameLst>
                                          <p:attrName>style.visibility</p:attrName>
                                        </p:attrNameLst>
                                      </p:cBhvr>
                                      <p:to>
                                        <p:strVal val="visible"/>
                                      </p:to>
                                    </p:set>
                                    <p:animEffect transition="in" filter="dissolve">
                                      <p:cBhvr>
                                        <p:cTn id="20" dur="500"/>
                                        <p:tgtEl>
                                          <p:spTgt spid="1515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9" grpId="0"/>
      <p:bldP spid="151560" grpId="0" build="p">
        <p:tmplLst>
          <p:tmpl lvl="1">
            <p:tnLst>
              <p:par>
                <p:cTn presetID="9" presetClass="entr" presetSubtype="0" fill="hold" nodeType="afterEffect">
                  <p:stCondLst>
                    <p:cond delay="0"/>
                  </p:stCondLst>
                  <p:childTnLst>
                    <p:set>
                      <p:cBhvr>
                        <p:cTn dur="1" fill="hold">
                          <p:stCondLst>
                            <p:cond delay="0"/>
                          </p:stCondLst>
                        </p:cTn>
                        <p:tgtEl>
                          <p:spTgt spid="151560"/>
                        </p:tgtEl>
                        <p:attrNameLst>
                          <p:attrName>style.visibility</p:attrName>
                        </p:attrNameLst>
                      </p:cBhvr>
                      <p:to>
                        <p:strVal val="visible"/>
                      </p:to>
                    </p:set>
                    <p:animEffect transition="in" filter="dissolve">
                      <p:cBhvr>
                        <p:cTn dur="500"/>
                        <p:tgtEl>
                          <p:spTgt spid="151560"/>
                        </p:tgtEl>
                      </p:cBhvr>
                    </p:animEffect>
                  </p:childTnLst>
                </p:cTn>
              </p:par>
            </p:tnLst>
          </p:tmpl>
          <p:tmpl lvl="2">
            <p:tnLst>
              <p:par>
                <p:cTn presetID="9" presetClass="entr" presetSubtype="0" fill="hold" nodeType="afterEffect">
                  <p:stCondLst>
                    <p:cond delay="0"/>
                  </p:stCondLst>
                  <p:childTnLst>
                    <p:set>
                      <p:cBhvr>
                        <p:cTn dur="1" fill="hold">
                          <p:stCondLst>
                            <p:cond delay="0"/>
                          </p:stCondLst>
                        </p:cTn>
                        <p:tgtEl>
                          <p:spTgt spid="151560"/>
                        </p:tgtEl>
                        <p:attrNameLst>
                          <p:attrName>style.visibility</p:attrName>
                        </p:attrNameLst>
                      </p:cBhvr>
                      <p:to>
                        <p:strVal val="visible"/>
                      </p:to>
                    </p:set>
                    <p:animEffect transition="in" filter="dissolve">
                      <p:cBhvr>
                        <p:cTn dur="500"/>
                        <p:tgtEl>
                          <p:spTgt spid="151560"/>
                        </p:tgtEl>
                      </p:cBhvr>
                    </p:animEffect>
                  </p:childTnLst>
                </p:cTn>
              </p:par>
            </p:tnLst>
          </p:tmpl>
          <p:tmpl lvl="3">
            <p:tnLst>
              <p:par>
                <p:cTn presetID="9" presetClass="entr" presetSubtype="0" fill="hold" nodeType="afterEffect">
                  <p:stCondLst>
                    <p:cond delay="0"/>
                  </p:stCondLst>
                  <p:childTnLst>
                    <p:set>
                      <p:cBhvr>
                        <p:cTn dur="1" fill="hold">
                          <p:stCondLst>
                            <p:cond delay="0"/>
                          </p:stCondLst>
                        </p:cTn>
                        <p:tgtEl>
                          <p:spTgt spid="151560"/>
                        </p:tgtEl>
                        <p:attrNameLst>
                          <p:attrName>style.visibility</p:attrName>
                        </p:attrNameLst>
                      </p:cBhvr>
                      <p:to>
                        <p:strVal val="visible"/>
                      </p:to>
                    </p:set>
                    <p:animEffect transition="in" filter="dissolve">
                      <p:cBhvr>
                        <p:cTn dur="500"/>
                        <p:tgtEl>
                          <p:spTgt spid="151560"/>
                        </p:tgtEl>
                      </p:cBhvr>
                    </p:animEffect>
                  </p:childTnLst>
                </p:cTn>
              </p:par>
            </p:tnLst>
          </p:tmpl>
        </p:tmplLst>
      </p:bldP>
    </p:bldLst>
  </p:timing>
  <p:txStyles>
    <p:titleStyle>
      <a:lvl1pPr algn="l" rtl="0" fontAlgn="base">
        <a:spcBef>
          <a:spcPct val="0"/>
        </a:spcBef>
        <a:spcAft>
          <a:spcPct val="0"/>
        </a:spcAft>
        <a:defRPr sz="3600" b="1">
          <a:solidFill>
            <a:srgbClr val="006634"/>
          </a:solidFill>
          <a:latin typeface="+mj-lt"/>
          <a:ea typeface="+mj-ea"/>
          <a:cs typeface="+mj-cs"/>
        </a:defRPr>
      </a:lvl1pPr>
      <a:lvl2pPr algn="l" rtl="0" fontAlgn="base">
        <a:spcBef>
          <a:spcPct val="0"/>
        </a:spcBef>
        <a:spcAft>
          <a:spcPct val="0"/>
        </a:spcAft>
        <a:defRPr sz="3600" b="1">
          <a:solidFill>
            <a:srgbClr val="006634"/>
          </a:solidFill>
          <a:latin typeface="OptimaCE" charset="-18"/>
        </a:defRPr>
      </a:lvl2pPr>
      <a:lvl3pPr algn="l" rtl="0" fontAlgn="base">
        <a:spcBef>
          <a:spcPct val="0"/>
        </a:spcBef>
        <a:spcAft>
          <a:spcPct val="0"/>
        </a:spcAft>
        <a:defRPr sz="3600" b="1">
          <a:solidFill>
            <a:srgbClr val="006634"/>
          </a:solidFill>
          <a:latin typeface="OptimaCE" charset="-18"/>
        </a:defRPr>
      </a:lvl3pPr>
      <a:lvl4pPr algn="l" rtl="0" fontAlgn="base">
        <a:spcBef>
          <a:spcPct val="0"/>
        </a:spcBef>
        <a:spcAft>
          <a:spcPct val="0"/>
        </a:spcAft>
        <a:defRPr sz="3600" b="1">
          <a:solidFill>
            <a:srgbClr val="006634"/>
          </a:solidFill>
          <a:latin typeface="OptimaCE" charset="-18"/>
        </a:defRPr>
      </a:lvl4pPr>
      <a:lvl5pPr algn="l" rtl="0" fontAlgn="base">
        <a:spcBef>
          <a:spcPct val="0"/>
        </a:spcBef>
        <a:spcAft>
          <a:spcPct val="0"/>
        </a:spcAft>
        <a:defRPr sz="3600" b="1">
          <a:solidFill>
            <a:srgbClr val="006634"/>
          </a:solidFill>
          <a:latin typeface="OptimaCE" charset="-18"/>
        </a:defRPr>
      </a:lvl5pPr>
      <a:lvl6pPr marL="457200" algn="l" rtl="0" fontAlgn="base">
        <a:spcBef>
          <a:spcPct val="0"/>
        </a:spcBef>
        <a:spcAft>
          <a:spcPct val="0"/>
        </a:spcAft>
        <a:defRPr sz="3600" b="1">
          <a:solidFill>
            <a:srgbClr val="006634"/>
          </a:solidFill>
          <a:latin typeface="OptimaCE" charset="-18"/>
        </a:defRPr>
      </a:lvl6pPr>
      <a:lvl7pPr marL="914400" algn="l" rtl="0" fontAlgn="base">
        <a:spcBef>
          <a:spcPct val="0"/>
        </a:spcBef>
        <a:spcAft>
          <a:spcPct val="0"/>
        </a:spcAft>
        <a:defRPr sz="3600" b="1">
          <a:solidFill>
            <a:srgbClr val="006634"/>
          </a:solidFill>
          <a:latin typeface="OptimaCE" charset="-18"/>
        </a:defRPr>
      </a:lvl7pPr>
      <a:lvl8pPr marL="1371600" algn="l" rtl="0" fontAlgn="base">
        <a:spcBef>
          <a:spcPct val="0"/>
        </a:spcBef>
        <a:spcAft>
          <a:spcPct val="0"/>
        </a:spcAft>
        <a:defRPr sz="3600" b="1">
          <a:solidFill>
            <a:srgbClr val="006634"/>
          </a:solidFill>
          <a:latin typeface="OptimaCE" charset="-18"/>
        </a:defRPr>
      </a:lvl8pPr>
      <a:lvl9pPr marL="1828800" algn="l" rtl="0" fontAlgn="base">
        <a:spcBef>
          <a:spcPct val="0"/>
        </a:spcBef>
        <a:spcAft>
          <a:spcPct val="0"/>
        </a:spcAft>
        <a:defRPr sz="3600" b="1">
          <a:solidFill>
            <a:srgbClr val="006634"/>
          </a:solidFill>
          <a:latin typeface="OptimaCE" charset="-18"/>
        </a:defRPr>
      </a:lvl9pPr>
    </p:titleStyle>
    <p:bodyStyle>
      <a:lvl1pPr marL="347663" indent="-347663" algn="l" rtl="0" fontAlgn="base">
        <a:spcBef>
          <a:spcPct val="20000"/>
        </a:spcBef>
        <a:spcAft>
          <a:spcPct val="0"/>
        </a:spcAft>
        <a:buClr>
          <a:srgbClr val="006634"/>
        </a:buClr>
        <a:buChar char="•"/>
        <a:defRPr sz="2800">
          <a:solidFill>
            <a:schemeClr val="tx1"/>
          </a:solidFill>
          <a:latin typeface="+mn-lt"/>
          <a:ea typeface="+mn-ea"/>
          <a:cs typeface="+mn-cs"/>
        </a:defRPr>
      </a:lvl1pPr>
      <a:lvl2pPr marL="863600" indent="-227013" algn="l" rtl="0" fontAlgn="base">
        <a:spcBef>
          <a:spcPct val="20000"/>
        </a:spcBef>
        <a:spcAft>
          <a:spcPct val="0"/>
        </a:spcAft>
        <a:buClr>
          <a:srgbClr val="006634"/>
        </a:buClr>
        <a:buChar char="•"/>
        <a:defRPr sz="2400">
          <a:solidFill>
            <a:schemeClr val="tx1"/>
          </a:solidFill>
          <a:latin typeface="+mn-lt"/>
        </a:defRPr>
      </a:lvl2pPr>
      <a:lvl3pPr marL="1600200" indent="-244475" algn="l" rtl="0" fontAlgn="base">
        <a:spcBef>
          <a:spcPct val="20000"/>
        </a:spcBef>
        <a:spcAft>
          <a:spcPct val="0"/>
        </a:spcAft>
        <a:buClr>
          <a:srgbClr val="006634"/>
        </a:buClr>
        <a:buChar char="•"/>
        <a:defRPr sz="2000">
          <a:solidFill>
            <a:schemeClr val="tx1"/>
          </a:solidFill>
          <a:latin typeface="+mn-lt"/>
        </a:defRPr>
      </a:lvl3pPr>
      <a:lvl4pPr marL="2286000" indent="-234950" algn="l" rtl="0" fontAlgn="base">
        <a:spcBef>
          <a:spcPct val="20000"/>
        </a:spcBef>
        <a:spcAft>
          <a:spcPct val="0"/>
        </a:spcAft>
        <a:buClr>
          <a:srgbClr val="006634"/>
        </a:buClr>
        <a:buChar char="•"/>
        <a:defRPr sz="2000">
          <a:solidFill>
            <a:schemeClr val="tx1"/>
          </a:solidFill>
          <a:latin typeface="+mn-lt"/>
        </a:defRPr>
      </a:lvl4pPr>
      <a:lvl5pPr marL="2857500" indent="-261938" algn="l" rtl="0" fontAlgn="base">
        <a:spcBef>
          <a:spcPct val="20000"/>
        </a:spcBef>
        <a:spcAft>
          <a:spcPct val="0"/>
        </a:spcAft>
        <a:buClr>
          <a:srgbClr val="006634"/>
        </a:buClr>
        <a:buChar char="•"/>
        <a:defRPr sz="2000">
          <a:solidFill>
            <a:schemeClr val="tx1"/>
          </a:solidFill>
          <a:latin typeface="+mn-lt"/>
        </a:defRPr>
      </a:lvl5pPr>
      <a:lvl6pPr marL="3314700" indent="-261938" algn="l" rtl="0" fontAlgn="base">
        <a:spcBef>
          <a:spcPct val="20000"/>
        </a:spcBef>
        <a:spcAft>
          <a:spcPct val="0"/>
        </a:spcAft>
        <a:buClr>
          <a:srgbClr val="006634"/>
        </a:buClr>
        <a:buChar char="•"/>
        <a:defRPr sz="2000">
          <a:solidFill>
            <a:schemeClr val="tx1"/>
          </a:solidFill>
          <a:latin typeface="+mn-lt"/>
        </a:defRPr>
      </a:lvl6pPr>
      <a:lvl7pPr marL="3771900" indent="-261938" algn="l" rtl="0" fontAlgn="base">
        <a:spcBef>
          <a:spcPct val="20000"/>
        </a:spcBef>
        <a:spcAft>
          <a:spcPct val="0"/>
        </a:spcAft>
        <a:buClr>
          <a:srgbClr val="006634"/>
        </a:buClr>
        <a:buChar char="•"/>
        <a:defRPr sz="2000">
          <a:solidFill>
            <a:schemeClr val="tx1"/>
          </a:solidFill>
          <a:latin typeface="+mn-lt"/>
        </a:defRPr>
      </a:lvl7pPr>
      <a:lvl8pPr marL="4229100" indent="-261938" algn="l" rtl="0" fontAlgn="base">
        <a:spcBef>
          <a:spcPct val="20000"/>
        </a:spcBef>
        <a:spcAft>
          <a:spcPct val="0"/>
        </a:spcAft>
        <a:buClr>
          <a:srgbClr val="006634"/>
        </a:buClr>
        <a:buChar char="•"/>
        <a:defRPr sz="2000">
          <a:solidFill>
            <a:schemeClr val="tx1"/>
          </a:solidFill>
          <a:latin typeface="+mn-lt"/>
        </a:defRPr>
      </a:lvl8pPr>
      <a:lvl9pPr marL="4686300" indent="-261938" algn="l" rtl="0" fontAlgn="base">
        <a:spcBef>
          <a:spcPct val="20000"/>
        </a:spcBef>
        <a:spcAft>
          <a:spcPct val="0"/>
        </a:spcAft>
        <a:buClr>
          <a:srgbClr val="006634"/>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buClrTx/>
              <a:buSzTx/>
              <a:buFontTx/>
              <a:buNone/>
            </a:pPr>
            <a:fld id="{94A7C854-3D90-4C48-8E79-DD7D38CA4244}" type="datetimeFigureOut">
              <a:rPr lang="en-US" b="0" smtClean="0">
                <a:solidFill>
                  <a:prstClr val="black">
                    <a:tint val="75000"/>
                  </a:prstClr>
                </a:solidFill>
                <a:latin typeface="Calibri" panose="020F0502020204030204"/>
              </a:rPr>
              <a:pPr fontAlgn="auto">
                <a:spcBef>
                  <a:spcPts val="0"/>
                </a:spcBef>
                <a:spcAft>
                  <a:spcPts val="0"/>
                </a:spcAft>
                <a:buClrTx/>
                <a:buSzTx/>
                <a:buFontTx/>
                <a:buNone/>
              </a:pPr>
              <a:t>11/6/2015</a:t>
            </a:fld>
            <a:endParaRPr lang="en-US" b="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buClrTx/>
              <a:buSzTx/>
              <a:buFontTx/>
              <a:buNone/>
            </a:pPr>
            <a:endParaRPr lang="en-US" b="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buClrTx/>
              <a:buSzTx/>
              <a:buFontTx/>
              <a:buNone/>
            </a:pPr>
            <a:fld id="{3C068ACC-615C-4FD2-8C8D-516134C2EFFE}" type="slidenum">
              <a:rPr lang="en-US" b="0" smtClean="0">
                <a:solidFill>
                  <a:prstClr val="black">
                    <a:tint val="75000"/>
                  </a:prstClr>
                </a:solidFill>
                <a:latin typeface="Calibri" panose="020F0502020204030204"/>
              </a:rPr>
              <a:pPr fontAlgn="auto">
                <a:spcBef>
                  <a:spcPts val="0"/>
                </a:spcBef>
                <a:spcAft>
                  <a:spcPts val="0"/>
                </a:spcAft>
                <a:buClrTx/>
                <a:buSzTx/>
                <a:buFontTx/>
                <a:buNone/>
              </a:pPr>
              <a:t>‹#›</a:t>
            </a:fld>
            <a:endParaRPr 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78231942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intense-energy.eu/metanavigation/sitemap/" TargetMode="External"/><Relationship Id="rId13" Type="http://schemas.openxmlformats.org/officeDocument/2006/relationships/image" Target="../media/image18.gif"/><Relationship Id="rId3" Type="http://schemas.openxmlformats.org/officeDocument/2006/relationships/image" Target="../media/image13.png"/><Relationship Id="rId7" Type="http://schemas.openxmlformats.org/officeDocument/2006/relationships/image" Target="../media/image15.gif"/><Relationship Id="rId12" Type="http://schemas.openxmlformats.org/officeDocument/2006/relationships/hyperlink" Target="http://www.intense-energy.eu/handbook-holistic-energy-efficient-planning-construction/" TargetMode="External"/><Relationship Id="rId2" Type="http://schemas.openxmlformats.org/officeDocument/2006/relationships/hyperlink" Target="http://www.intense-energy.eu/" TargetMode="External"/><Relationship Id="rId1" Type="http://schemas.openxmlformats.org/officeDocument/2006/relationships/slideLayout" Target="../slideLayouts/slideLayout2.xml"/><Relationship Id="rId6" Type="http://schemas.openxmlformats.org/officeDocument/2006/relationships/hyperlink" Target="http://www.intense-energy.eu/metanavigation/contact/project-lead/" TargetMode="External"/><Relationship Id="rId11" Type="http://schemas.openxmlformats.org/officeDocument/2006/relationships/image" Target="../media/image17.gif"/><Relationship Id="rId5" Type="http://schemas.openxmlformats.org/officeDocument/2006/relationships/image" Target="../media/image14.gif"/><Relationship Id="rId10" Type="http://schemas.openxmlformats.org/officeDocument/2006/relationships/hyperlink" Target="http://www.intense-energy.eu/you-are/a-municipal-planner/" TargetMode="External"/><Relationship Id="rId4" Type="http://schemas.openxmlformats.org/officeDocument/2006/relationships/hyperlink" Target="http://www.intense-energy.eu/metanavigation/about-the-project/" TargetMode="External"/><Relationship Id="rId9" Type="http://schemas.openxmlformats.org/officeDocument/2006/relationships/image" Target="../media/image16.gif"/><Relationship Id="rId1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4589" y="2296505"/>
            <a:ext cx="7848600" cy="1428749"/>
          </a:xfrm>
        </p:spPr>
        <p:txBody>
          <a:bodyPr/>
          <a:lstStyle/>
          <a:p>
            <a:r>
              <a:rPr lang="en-US" altLang="ja-JP" sz="3200" b="0" dirty="0" smtClean="0">
                <a:solidFill>
                  <a:srgbClr val="016544"/>
                </a:solidFill>
                <a:latin typeface="Calibri" panose="020F0502020204030204" pitchFamily="34" charset="0"/>
                <a:ea typeface="MS PGothic" pitchFamily="34" charset="-128"/>
              </a:rPr>
              <a:t>Good practices from CEI countries for achieving low carbon targets in the society</a:t>
            </a:r>
            <a:endParaRPr lang="en-US" sz="3200" b="0" dirty="0">
              <a:solidFill>
                <a:srgbClr val="016544"/>
              </a:solidFill>
              <a:latin typeface="Calibri" panose="020F0502020204030204" pitchFamily="34" charset="0"/>
            </a:endParaRPr>
          </a:p>
        </p:txBody>
      </p:sp>
      <p:sp>
        <p:nvSpPr>
          <p:cNvPr id="3" name="Subtitle 2"/>
          <p:cNvSpPr>
            <a:spLocks noGrp="1"/>
          </p:cNvSpPr>
          <p:nvPr>
            <p:ph type="subTitle" idx="1"/>
          </p:nvPr>
        </p:nvSpPr>
        <p:spPr>
          <a:xfrm>
            <a:off x="1054589" y="3848917"/>
            <a:ext cx="7848600" cy="1672651"/>
          </a:xfrm>
        </p:spPr>
        <p:txBody>
          <a:bodyPr/>
          <a:lstStyle/>
          <a:p>
            <a:pPr>
              <a:lnSpc>
                <a:spcPct val="80000"/>
              </a:lnSpc>
            </a:pPr>
            <a:r>
              <a:rPr lang="en-US" altLang="en-US" sz="2200" dirty="0" smtClean="0">
                <a:latin typeface="Calibri" panose="020F0502020204030204" pitchFamily="34" charset="0"/>
                <a:ea typeface="MS PGothic" pitchFamily="34" charset="-128"/>
              </a:rPr>
              <a:t>Kenty Richardson, Director for </a:t>
            </a:r>
            <a:r>
              <a:rPr lang="en-US" altLang="en-US" sz="2200" dirty="0" smtClean="0">
                <a:latin typeface="Calibri" panose="020F0502020204030204" pitchFamily="34" charset="0"/>
                <a:ea typeface="MS PGothic" pitchFamily="34" charset="-128"/>
              </a:rPr>
              <a:t>International Relations, </a:t>
            </a:r>
          </a:p>
          <a:p>
            <a:pPr>
              <a:lnSpc>
                <a:spcPct val="80000"/>
              </a:lnSpc>
            </a:pPr>
            <a:r>
              <a:rPr lang="en-US" altLang="en-US" sz="2200" dirty="0" smtClean="0">
                <a:latin typeface="Calibri" panose="020F0502020204030204" pitchFamily="34" charset="0"/>
                <a:ea typeface="MS PGothic" pitchFamily="34" charset="-128"/>
              </a:rPr>
              <a:t>REC Head Office</a:t>
            </a:r>
          </a:p>
          <a:p>
            <a:pPr>
              <a:lnSpc>
                <a:spcPct val="80000"/>
              </a:lnSpc>
            </a:pPr>
            <a:r>
              <a:rPr lang="en-US" altLang="en-US" sz="2200" dirty="0" smtClean="0">
                <a:latin typeface="Calibri" panose="020F0502020204030204" pitchFamily="34" charset="0"/>
                <a:ea typeface="MS PGothic" pitchFamily="34" charset="-128"/>
              </a:rPr>
              <a:t> &amp; </a:t>
            </a:r>
          </a:p>
          <a:p>
            <a:pPr>
              <a:lnSpc>
                <a:spcPct val="80000"/>
              </a:lnSpc>
            </a:pPr>
            <a:r>
              <a:rPr lang="en-US" altLang="en-US" sz="2200" dirty="0" smtClean="0">
                <a:latin typeface="Calibri" panose="020F0502020204030204" pitchFamily="34" charset="0"/>
                <a:ea typeface="MS PGothic" pitchFamily="34" charset="-128"/>
              </a:rPr>
              <a:t>Katarina </a:t>
            </a:r>
            <a:r>
              <a:rPr lang="en-US" altLang="en-US" sz="2200" dirty="0" smtClean="0">
                <a:latin typeface="Calibri" panose="020F0502020204030204" pitchFamily="34" charset="0"/>
                <a:ea typeface="MS PGothic" pitchFamily="34" charset="-128"/>
              </a:rPr>
              <a:t>Georgievska </a:t>
            </a:r>
          </a:p>
          <a:p>
            <a:pPr>
              <a:lnSpc>
                <a:spcPct val="80000"/>
              </a:lnSpc>
            </a:pPr>
            <a:r>
              <a:rPr lang="en-US" altLang="en-US" sz="2200" dirty="0" smtClean="0">
                <a:latin typeface="Calibri" panose="020F0502020204030204" pitchFamily="34" charset="0"/>
                <a:ea typeface="MS PGothic" pitchFamily="34" charset="-128"/>
              </a:rPr>
              <a:t>REC, </a:t>
            </a:r>
            <a:r>
              <a:rPr lang="en-US" altLang="en-US" sz="2200" dirty="0">
                <a:latin typeface="Calibri" panose="020F0502020204030204" pitchFamily="34" charset="0"/>
                <a:ea typeface="MS PGothic" pitchFamily="34" charset="-128"/>
              </a:rPr>
              <a:t>Macedonia Country </a:t>
            </a:r>
            <a:r>
              <a:rPr lang="en-US" altLang="en-US" sz="2200" dirty="0" smtClean="0">
                <a:latin typeface="Calibri" panose="020F0502020204030204" pitchFamily="34" charset="0"/>
                <a:ea typeface="MS PGothic" pitchFamily="34" charset="-128"/>
              </a:rPr>
              <a:t>Director</a:t>
            </a:r>
            <a:endParaRPr lang="en-US" altLang="en-US" sz="2200" dirty="0">
              <a:latin typeface="Calibri" panose="020F0502020204030204" pitchFamily="34" charset="0"/>
              <a:ea typeface="MS PGothic" pitchFamily="34" charset="-128"/>
            </a:endParaRPr>
          </a:p>
          <a:p>
            <a:pPr>
              <a:lnSpc>
                <a:spcPct val="80000"/>
              </a:lnSpc>
            </a:pPr>
            <a:endParaRPr lang="en-US" altLang="en-US" dirty="0">
              <a:ea typeface="MS PGothic" pitchFamily="34" charset="-128"/>
            </a:endParaRPr>
          </a:p>
          <a:p>
            <a:endParaRPr lang="en-US" dirty="0"/>
          </a:p>
        </p:txBody>
      </p:sp>
      <p:pic>
        <p:nvPicPr>
          <p:cNvPr id="27688962" name="Picture 2" descr="Topkata1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49" y="155170"/>
            <a:ext cx="1653443" cy="220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2540489" y="541702"/>
            <a:ext cx="5720862" cy="1420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006634"/>
                </a:solidFill>
                <a:latin typeface="+mj-lt"/>
                <a:ea typeface="+mj-ea"/>
                <a:cs typeface="+mj-cs"/>
              </a:defRPr>
            </a:lvl1pPr>
            <a:lvl2pPr algn="l" rtl="0" fontAlgn="base">
              <a:spcBef>
                <a:spcPct val="0"/>
              </a:spcBef>
              <a:spcAft>
                <a:spcPct val="0"/>
              </a:spcAft>
              <a:defRPr sz="3600" b="1">
                <a:solidFill>
                  <a:srgbClr val="006634"/>
                </a:solidFill>
                <a:latin typeface="OptimaCE" charset="-18"/>
              </a:defRPr>
            </a:lvl2pPr>
            <a:lvl3pPr algn="l" rtl="0" fontAlgn="base">
              <a:spcBef>
                <a:spcPct val="0"/>
              </a:spcBef>
              <a:spcAft>
                <a:spcPct val="0"/>
              </a:spcAft>
              <a:defRPr sz="3600" b="1">
                <a:solidFill>
                  <a:srgbClr val="006634"/>
                </a:solidFill>
                <a:latin typeface="OptimaCE" charset="-18"/>
              </a:defRPr>
            </a:lvl3pPr>
            <a:lvl4pPr algn="l" rtl="0" fontAlgn="base">
              <a:spcBef>
                <a:spcPct val="0"/>
              </a:spcBef>
              <a:spcAft>
                <a:spcPct val="0"/>
              </a:spcAft>
              <a:defRPr sz="3600" b="1">
                <a:solidFill>
                  <a:srgbClr val="006634"/>
                </a:solidFill>
                <a:latin typeface="OptimaCE" charset="-18"/>
              </a:defRPr>
            </a:lvl4pPr>
            <a:lvl5pPr algn="l" rtl="0" fontAlgn="base">
              <a:spcBef>
                <a:spcPct val="0"/>
              </a:spcBef>
              <a:spcAft>
                <a:spcPct val="0"/>
              </a:spcAft>
              <a:defRPr sz="3600" b="1">
                <a:solidFill>
                  <a:srgbClr val="006634"/>
                </a:solidFill>
                <a:latin typeface="OptimaCE" charset="-18"/>
              </a:defRPr>
            </a:lvl5pPr>
            <a:lvl6pPr marL="457200" algn="l" rtl="0" fontAlgn="base">
              <a:spcBef>
                <a:spcPct val="0"/>
              </a:spcBef>
              <a:spcAft>
                <a:spcPct val="0"/>
              </a:spcAft>
              <a:defRPr sz="3600" b="1">
                <a:solidFill>
                  <a:srgbClr val="006634"/>
                </a:solidFill>
                <a:latin typeface="OptimaCE" charset="-18"/>
              </a:defRPr>
            </a:lvl6pPr>
            <a:lvl7pPr marL="914400" algn="l" rtl="0" fontAlgn="base">
              <a:spcBef>
                <a:spcPct val="0"/>
              </a:spcBef>
              <a:spcAft>
                <a:spcPct val="0"/>
              </a:spcAft>
              <a:defRPr sz="3600" b="1">
                <a:solidFill>
                  <a:srgbClr val="006634"/>
                </a:solidFill>
                <a:latin typeface="OptimaCE" charset="-18"/>
              </a:defRPr>
            </a:lvl7pPr>
            <a:lvl8pPr marL="1371600" algn="l" rtl="0" fontAlgn="base">
              <a:spcBef>
                <a:spcPct val="0"/>
              </a:spcBef>
              <a:spcAft>
                <a:spcPct val="0"/>
              </a:spcAft>
              <a:defRPr sz="3600" b="1">
                <a:solidFill>
                  <a:srgbClr val="006634"/>
                </a:solidFill>
                <a:latin typeface="OptimaCE" charset="-18"/>
              </a:defRPr>
            </a:lvl8pPr>
            <a:lvl9pPr marL="1828800" algn="l" rtl="0" fontAlgn="base">
              <a:spcBef>
                <a:spcPct val="0"/>
              </a:spcBef>
              <a:spcAft>
                <a:spcPct val="0"/>
              </a:spcAft>
              <a:defRPr sz="3600" b="1">
                <a:solidFill>
                  <a:srgbClr val="006634"/>
                </a:solidFill>
                <a:latin typeface="OptimaCE" charset="-18"/>
              </a:defRPr>
            </a:lvl9pPr>
          </a:lstStyle>
          <a:p>
            <a:pPr>
              <a:buClrTx/>
              <a:buSzTx/>
              <a:buNone/>
            </a:pPr>
            <a:r>
              <a:rPr lang="en-US" altLang="ja-JP" sz="3600" b="0" kern="0" dirty="0" smtClean="0">
                <a:solidFill>
                  <a:srgbClr val="016544"/>
                </a:solidFill>
                <a:latin typeface="Calibri" panose="020F0502020204030204" pitchFamily="34" charset="0"/>
                <a:ea typeface="MS PGothic" pitchFamily="34" charset="-128"/>
              </a:rPr>
              <a:t>Round Table</a:t>
            </a:r>
          </a:p>
          <a:p>
            <a:pPr>
              <a:buClrTx/>
              <a:buSzTx/>
              <a:buNone/>
            </a:pPr>
            <a:r>
              <a:rPr lang="en-US" altLang="ja-JP" sz="2800" b="0" kern="0" dirty="0" smtClean="0">
                <a:solidFill>
                  <a:srgbClr val="016544"/>
                </a:solidFill>
                <a:latin typeface="Calibri" panose="020F0502020204030204" pitchFamily="34" charset="0"/>
                <a:ea typeface="MS PGothic" pitchFamily="34" charset="-128"/>
              </a:rPr>
              <a:t>“After Paris Agreement”</a:t>
            </a:r>
            <a:r>
              <a:rPr lang="en-GB" altLang="ja-JP" sz="2800" b="0" kern="0" dirty="0" smtClean="0">
                <a:solidFill>
                  <a:srgbClr val="016544"/>
                </a:solidFill>
                <a:latin typeface="Calibri" panose="020F0502020204030204" pitchFamily="34" charset="0"/>
                <a:ea typeface="MS PGothic" pitchFamily="34" charset="-128"/>
              </a:rPr>
              <a:t/>
            </a:r>
            <a:br>
              <a:rPr lang="en-GB" altLang="ja-JP" sz="2800" b="0" kern="0" dirty="0" smtClean="0">
                <a:solidFill>
                  <a:srgbClr val="016544"/>
                </a:solidFill>
                <a:latin typeface="Calibri" panose="020F0502020204030204" pitchFamily="34" charset="0"/>
                <a:ea typeface="MS PGothic" pitchFamily="34" charset="-128"/>
              </a:rPr>
            </a:br>
            <a:endParaRPr lang="en-US" sz="2800" b="0" kern="0" dirty="0">
              <a:solidFill>
                <a:srgbClr val="016544"/>
              </a:solidFill>
              <a:latin typeface="Calibri" panose="020F0502020204030204" pitchFamily="34" charset="0"/>
            </a:endParaRPr>
          </a:p>
        </p:txBody>
      </p:sp>
    </p:spTree>
    <p:extLst>
      <p:ext uri="{BB962C8B-B14F-4D97-AF65-F5344CB8AC3E}">
        <p14:creationId xmlns:p14="http://schemas.microsoft.com/office/powerpoint/2010/main" val="1789878059"/>
      </p:ext>
    </p:extLst>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1" name="Rectangle 3"/>
          <p:cNvSpPr>
            <a:spLocks noGrp="1" noChangeArrowheads="1"/>
          </p:cNvSpPr>
          <p:nvPr>
            <p:ph type="body" idx="1"/>
          </p:nvPr>
        </p:nvSpPr>
        <p:spPr>
          <a:xfrm>
            <a:off x="539750" y="1196975"/>
            <a:ext cx="8353425" cy="5414840"/>
          </a:xfrm>
        </p:spPr>
        <p:txBody>
          <a:bodyPr/>
          <a:lstStyle/>
          <a:p>
            <a:r>
              <a:rPr lang="en-US" sz="2400" dirty="0" smtClean="0"/>
              <a:t>A </a:t>
            </a:r>
            <a:r>
              <a:rPr lang="en-US" sz="2400" dirty="0"/>
              <a:t>partnership of 12 </a:t>
            </a:r>
            <a:r>
              <a:rPr lang="en-US" sz="2400" dirty="0" err="1"/>
              <a:t>organisations</a:t>
            </a:r>
            <a:r>
              <a:rPr lang="en-US" sz="2400" dirty="0"/>
              <a:t> from eight EU member states. Through regional cooperation, the project aims at promoting an EU-wide shift to climate-friendly economies and seeks to identify opportunities for, and the costs and effects of, moving to a low-carbon economy.</a:t>
            </a:r>
          </a:p>
          <a:p>
            <a:r>
              <a:rPr lang="en-US" sz="2400" dirty="0"/>
              <a:t>The focus of the project is to provide regions with the methodological means to move towards economies with minimal GHG emissions by integrating all aspects of the economy around technologies and practices with low emissions. </a:t>
            </a:r>
            <a:endParaRPr lang="en-US" sz="2400" dirty="0" smtClean="0"/>
          </a:p>
          <a:p>
            <a:r>
              <a:rPr lang="en-US" sz="2400" b="1" i="1" u="sng" dirty="0" smtClean="0">
                <a:solidFill>
                  <a:srgbClr val="349E34"/>
                </a:solidFill>
              </a:rPr>
              <a:t>Key to success: </a:t>
            </a:r>
            <a:r>
              <a:rPr lang="en-US" sz="2400" dirty="0" smtClean="0"/>
              <a:t>the </a:t>
            </a:r>
            <a:r>
              <a:rPr lang="en-US" sz="2400" dirty="0"/>
              <a:t>partners are willing to learn from one another, to exchange experiences, and to share the results of their efforts during the three-year project.</a:t>
            </a:r>
          </a:p>
        </p:txBody>
      </p:sp>
      <p:sp>
        <p:nvSpPr>
          <p:cNvPr id="4" name="Rectangle 2"/>
          <p:cNvSpPr txBox="1">
            <a:spLocks noChangeArrowheads="1"/>
          </p:cNvSpPr>
          <p:nvPr/>
        </p:nvSpPr>
        <p:spPr bwMode="auto">
          <a:xfrm>
            <a:off x="136037" y="53975"/>
            <a:ext cx="87571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rgbClr val="006634"/>
                </a:solidFill>
                <a:latin typeface="+mj-lt"/>
                <a:ea typeface="+mj-ea"/>
                <a:cs typeface="+mj-cs"/>
              </a:defRPr>
            </a:lvl1pPr>
            <a:lvl2pPr algn="l" rtl="0" fontAlgn="base">
              <a:spcBef>
                <a:spcPct val="0"/>
              </a:spcBef>
              <a:spcAft>
                <a:spcPct val="0"/>
              </a:spcAft>
              <a:defRPr sz="3600" b="1">
                <a:solidFill>
                  <a:srgbClr val="006634"/>
                </a:solidFill>
                <a:latin typeface="OptimaCE" charset="-18"/>
              </a:defRPr>
            </a:lvl2pPr>
            <a:lvl3pPr algn="l" rtl="0" fontAlgn="base">
              <a:spcBef>
                <a:spcPct val="0"/>
              </a:spcBef>
              <a:spcAft>
                <a:spcPct val="0"/>
              </a:spcAft>
              <a:defRPr sz="3600" b="1">
                <a:solidFill>
                  <a:srgbClr val="006634"/>
                </a:solidFill>
                <a:latin typeface="OptimaCE" charset="-18"/>
              </a:defRPr>
            </a:lvl3pPr>
            <a:lvl4pPr algn="l" rtl="0" fontAlgn="base">
              <a:spcBef>
                <a:spcPct val="0"/>
              </a:spcBef>
              <a:spcAft>
                <a:spcPct val="0"/>
              </a:spcAft>
              <a:defRPr sz="3600" b="1">
                <a:solidFill>
                  <a:srgbClr val="006634"/>
                </a:solidFill>
                <a:latin typeface="OptimaCE" charset="-18"/>
              </a:defRPr>
            </a:lvl4pPr>
            <a:lvl5pPr algn="l" rtl="0" fontAlgn="base">
              <a:spcBef>
                <a:spcPct val="0"/>
              </a:spcBef>
              <a:spcAft>
                <a:spcPct val="0"/>
              </a:spcAft>
              <a:defRPr sz="3600" b="1">
                <a:solidFill>
                  <a:srgbClr val="006634"/>
                </a:solidFill>
                <a:latin typeface="OptimaCE" charset="-18"/>
              </a:defRPr>
            </a:lvl5pPr>
            <a:lvl6pPr marL="457200" algn="l" rtl="0" fontAlgn="base">
              <a:spcBef>
                <a:spcPct val="0"/>
              </a:spcBef>
              <a:spcAft>
                <a:spcPct val="0"/>
              </a:spcAft>
              <a:defRPr sz="3600" b="1">
                <a:solidFill>
                  <a:srgbClr val="006634"/>
                </a:solidFill>
                <a:latin typeface="OptimaCE" charset="-18"/>
              </a:defRPr>
            </a:lvl6pPr>
            <a:lvl7pPr marL="914400" algn="l" rtl="0" fontAlgn="base">
              <a:spcBef>
                <a:spcPct val="0"/>
              </a:spcBef>
              <a:spcAft>
                <a:spcPct val="0"/>
              </a:spcAft>
              <a:defRPr sz="3600" b="1">
                <a:solidFill>
                  <a:srgbClr val="006634"/>
                </a:solidFill>
                <a:latin typeface="OptimaCE" charset="-18"/>
              </a:defRPr>
            </a:lvl7pPr>
            <a:lvl8pPr marL="1371600" algn="l" rtl="0" fontAlgn="base">
              <a:spcBef>
                <a:spcPct val="0"/>
              </a:spcBef>
              <a:spcAft>
                <a:spcPct val="0"/>
              </a:spcAft>
              <a:defRPr sz="3600" b="1">
                <a:solidFill>
                  <a:srgbClr val="006634"/>
                </a:solidFill>
                <a:latin typeface="OptimaCE" charset="-18"/>
              </a:defRPr>
            </a:lvl8pPr>
            <a:lvl9pPr marL="1828800" algn="l" rtl="0" fontAlgn="base">
              <a:spcBef>
                <a:spcPct val="0"/>
              </a:spcBef>
              <a:spcAft>
                <a:spcPct val="0"/>
              </a:spcAft>
              <a:defRPr sz="3600" b="1">
                <a:solidFill>
                  <a:srgbClr val="006634"/>
                </a:solidFill>
                <a:latin typeface="OptimaCE" charset="-18"/>
              </a:defRPr>
            </a:lvl9pPr>
          </a:lstStyle>
          <a:p>
            <a:pPr marL="904875" lvl="1" indent="-285750">
              <a:lnSpc>
                <a:spcPct val="80000"/>
              </a:lnSpc>
              <a:buClrTx/>
              <a:buSzTx/>
              <a:buNone/>
              <a:defRPr/>
            </a:pPr>
            <a:r>
              <a:rPr lang="en-GB" altLang="en-US" kern="0" dirty="0" smtClean="0">
                <a:solidFill>
                  <a:srgbClr val="006600"/>
                </a:solidFill>
                <a:latin typeface="Calibri" panose="020F0502020204030204" pitchFamily="34" charset="0"/>
              </a:rPr>
              <a:t>Regions for Sustainable Change: </a:t>
            </a:r>
            <a:r>
              <a:rPr lang="en-US" sz="2400" kern="0" dirty="0" smtClean="0"/>
              <a:t>Showing the way to a low-carbon future for European regions</a:t>
            </a:r>
            <a:r>
              <a:rPr lang="en-GB" altLang="en-US" sz="2400" kern="0" dirty="0" smtClean="0">
                <a:solidFill>
                  <a:srgbClr val="006600"/>
                </a:solidFill>
                <a:latin typeface="Calibri" panose="020F0502020204030204" pitchFamily="34" charset="0"/>
              </a:rPr>
              <a:t> </a:t>
            </a:r>
            <a:endParaRPr lang="en-GB" altLang="en-US" sz="2400" kern="0" dirty="0">
              <a:solidFill>
                <a:srgbClr val="006600"/>
              </a:solidFill>
              <a:latin typeface="Calibri" panose="020F0502020204030204" pitchFamily="34" charset="0"/>
            </a:endParaRPr>
          </a:p>
        </p:txBody>
      </p:sp>
    </p:spTree>
    <p:extLst>
      <p:ext uri="{BB962C8B-B14F-4D97-AF65-F5344CB8AC3E}">
        <p14:creationId xmlns:p14="http://schemas.microsoft.com/office/powerpoint/2010/main" val="158132370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7687939" name="Picture 3" descr="Intense - energy efficienc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385" y="155573"/>
            <a:ext cx="2019300"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7687941" name="Picture 5" descr="About the projec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2044" y="-1938338"/>
            <a:ext cx="10382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27687942" name="Picture 6" descr="Contact">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2044" y="-1755776"/>
            <a:ext cx="5429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27687943" name="Picture 7" descr="Sitemap">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2044" y="-1573213"/>
            <a:ext cx="5048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27687944" name="Picture 8" descr="YOU ARE ...">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40457" y="-1390651"/>
            <a:ext cx="192405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7687949" name="Picture 13" descr="http://www.intense-energy.eu/fileadmin/templates/images/teaser/teaser_right_4.gif">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1447" y="3016393"/>
            <a:ext cx="4281783" cy="1568574"/>
          </a:xfrm>
          <a:prstGeom prst="rect">
            <a:avLst/>
          </a:prstGeom>
          <a:noFill/>
          <a:extLst>
            <a:ext uri="{909E8E84-426E-40DD-AFC4-6F175D3DCCD1}">
              <a14:hiddenFill xmlns:a14="http://schemas.microsoft.com/office/drawing/2010/main">
                <a:solidFill>
                  <a:srgbClr val="FFFFFF"/>
                </a:solidFill>
              </a14:hiddenFill>
            </a:ext>
          </a:extLst>
        </p:spPr>
      </p:pic>
      <p:pic>
        <p:nvPicPr>
          <p:cNvPr id="27687950" name="Picture 14" descr="http://www.intense-energy.eu/uploads/pics/Teaser_Montage.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05685" y="130318"/>
            <a:ext cx="6248400" cy="28860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3426" y="4648488"/>
            <a:ext cx="8779607" cy="1569660"/>
          </a:xfrm>
          <a:prstGeom prst="rect">
            <a:avLst/>
          </a:prstGeom>
        </p:spPr>
        <p:txBody>
          <a:bodyPr wrap="square">
            <a:spAutoFit/>
          </a:bodyPr>
          <a:lstStyle/>
          <a:p>
            <a:pPr>
              <a:buNone/>
            </a:pPr>
            <a:r>
              <a:rPr lang="en-US" dirty="0"/>
              <a:t>In own ‘mini-projects’ municipalities develop energy strategies, public awareness raising plans or apply technical measures and altogether show different </a:t>
            </a:r>
            <a:r>
              <a:rPr lang="en-US" dirty="0" err="1"/>
              <a:t>facettes</a:t>
            </a:r>
            <a:r>
              <a:rPr lang="en-US" dirty="0"/>
              <a:t> of energy sound urban planning in practice.</a:t>
            </a:r>
          </a:p>
        </p:txBody>
      </p:sp>
    </p:spTree>
    <p:extLst>
      <p:ext uri="{BB962C8B-B14F-4D97-AF65-F5344CB8AC3E}">
        <p14:creationId xmlns:p14="http://schemas.microsoft.com/office/powerpoint/2010/main" val="254090320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7778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it-IT" altLang="en-US" sz="2800" dirty="0" smtClean="0">
                <a:solidFill>
                  <a:srgbClr val="297B29"/>
                </a:solidFill>
                <a:latin typeface="Arial" panose="020B0604020202020204" pitchFamily="34" charset="0"/>
              </a:rPr>
              <a:t>ORIENTGATE </a:t>
            </a:r>
            <a:r>
              <a:rPr lang="hu-HU" altLang="en-US" sz="2800" dirty="0" smtClean="0">
                <a:solidFill>
                  <a:srgbClr val="297B29"/>
                </a:solidFill>
                <a:latin typeface="Arial" panose="020B0604020202020204" pitchFamily="34" charset="0"/>
              </a:rPr>
              <a:t>– </a:t>
            </a:r>
            <a:r>
              <a:rPr lang="hu-HU" altLang="en-US" sz="2800" dirty="0" err="1" smtClean="0">
                <a:solidFill>
                  <a:srgbClr val="297B29"/>
                </a:solidFill>
                <a:latin typeface="Arial" panose="020B0604020202020204" pitchFamily="34" charset="0"/>
              </a:rPr>
              <a:t>Example</a:t>
            </a:r>
            <a:r>
              <a:rPr lang="hu-HU" altLang="en-US" sz="2800" dirty="0" smtClean="0">
                <a:solidFill>
                  <a:srgbClr val="297B29"/>
                </a:solidFill>
                <a:latin typeface="Arial" panose="020B0604020202020204" pitchFamily="34" charset="0"/>
              </a:rPr>
              <a:t>: Urban </a:t>
            </a:r>
            <a:r>
              <a:rPr lang="hu-HU" altLang="en-US" sz="2800" dirty="0" err="1" smtClean="0">
                <a:solidFill>
                  <a:srgbClr val="297B29"/>
                </a:solidFill>
                <a:latin typeface="Arial" panose="020B0604020202020204" pitchFamily="34" charset="0"/>
              </a:rPr>
              <a:t>health</a:t>
            </a:r>
            <a:r>
              <a:rPr lang="it-IT" altLang="en-US" sz="2400" dirty="0" smtClean="0">
                <a:solidFill>
                  <a:srgbClr val="003E54"/>
                </a:solidFill>
                <a:latin typeface="Arial" panose="020B0604020202020204" pitchFamily="34" charset="0"/>
              </a:rPr>
              <a:t/>
            </a:r>
            <a:br>
              <a:rPr lang="it-IT" altLang="en-US" sz="2400" dirty="0" smtClean="0">
                <a:solidFill>
                  <a:srgbClr val="003E54"/>
                </a:solidFill>
                <a:latin typeface="Arial" panose="020B0604020202020204" pitchFamily="34" charset="0"/>
              </a:rPr>
            </a:br>
            <a:r>
              <a:rPr lang="it-IT" altLang="en-US" sz="2400" dirty="0" smtClean="0">
                <a:solidFill>
                  <a:srgbClr val="003E54"/>
                </a:solidFill>
                <a:latin typeface="Arial" panose="020B0604020202020204" pitchFamily="34" charset="0"/>
              </a:rPr>
              <a:t>					</a:t>
            </a:r>
            <a:r>
              <a:rPr lang="it-IT" altLang="en-US" sz="2800" dirty="0" smtClean="0">
                <a:solidFill>
                  <a:srgbClr val="003E54"/>
                </a:solidFill>
                <a:latin typeface="Arial" panose="020B0604020202020204" pitchFamily="34" charset="0"/>
              </a:rPr>
              <a:t>	</a:t>
            </a:r>
            <a:endParaRPr lang="en-US" altLang="en-US" sz="2800" dirty="0" smtClean="0">
              <a:solidFill>
                <a:srgbClr val="0070C0"/>
              </a:solidFill>
              <a:latin typeface="Arial" panose="020B0604020202020204" pitchFamily="34" charset="0"/>
            </a:endParaRPr>
          </a:p>
        </p:txBody>
      </p:sp>
      <p:sp>
        <p:nvSpPr>
          <p:cNvPr id="4099" name="Rectangle 3"/>
          <p:cNvSpPr>
            <a:spLocks noGrp="1" noChangeArrowheads="1"/>
          </p:cNvSpPr>
          <p:nvPr>
            <p:ph type="body" idx="1"/>
          </p:nvPr>
        </p:nvSpPr>
        <p:spPr bwMode="auto">
          <a:xfrm>
            <a:off x="870744" y="950361"/>
            <a:ext cx="7402512" cy="530466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u-HU" altLang="en-US" sz="2000" dirty="0" smtClean="0"/>
              <a:t>REC </a:t>
            </a:r>
            <a:r>
              <a:rPr lang="hu-HU" altLang="en-US" sz="2000" dirty="0" err="1" smtClean="0"/>
              <a:t>was</a:t>
            </a:r>
            <a:r>
              <a:rPr lang="hu-HU" altLang="en-US" sz="2000" dirty="0" smtClean="0"/>
              <a:t> </a:t>
            </a:r>
            <a:r>
              <a:rPr lang="hu-HU" altLang="en-US" sz="2000" dirty="0" err="1" smtClean="0"/>
              <a:t>leading</a:t>
            </a:r>
            <a:r>
              <a:rPr lang="hu-HU" altLang="en-US" sz="2000" dirty="0" smtClean="0"/>
              <a:t> a </a:t>
            </a:r>
            <a:r>
              <a:rPr lang="en-US" altLang="en-US" sz="2000" dirty="0" smtClean="0"/>
              <a:t>Thematic Center on Urban Adaptation and Public Health</a:t>
            </a:r>
            <a:r>
              <a:rPr lang="hu-HU" altLang="en-US" sz="2000" dirty="0" smtClean="0"/>
              <a:t> – </a:t>
            </a:r>
            <a:r>
              <a:rPr lang="hu-HU" altLang="en-US" sz="2000" dirty="0" err="1" smtClean="0"/>
              <a:t>case</a:t>
            </a:r>
            <a:r>
              <a:rPr lang="hu-HU" altLang="en-US" sz="2000" dirty="0" smtClean="0"/>
              <a:t> </a:t>
            </a:r>
            <a:r>
              <a:rPr lang="hu-HU" altLang="en-US" sz="2000" dirty="0" err="1" smtClean="0"/>
              <a:t>studies</a:t>
            </a:r>
            <a:r>
              <a:rPr lang="hu-HU" altLang="en-US" sz="2000" dirty="0" smtClean="0"/>
              <a:t>:</a:t>
            </a:r>
            <a:endParaRPr lang="en-US" altLang="en-US" sz="2000" dirty="0" smtClean="0"/>
          </a:p>
          <a:p>
            <a:pPr marL="742950" lvl="1" indent="-285750">
              <a:buFont typeface="Arial" panose="020B0604020202020204" pitchFamily="34" charset="0"/>
              <a:buChar char="•"/>
            </a:pPr>
            <a:r>
              <a:rPr lang="en-US" altLang="en-US" sz="1800" dirty="0" smtClean="0"/>
              <a:t>Vulnerability assessment of crucial urban systems with special emphasis on public health against the heat waves</a:t>
            </a:r>
          </a:p>
          <a:p>
            <a:pPr marL="742950" lvl="1" indent="-285750">
              <a:buFont typeface="Arial" panose="020B0604020202020204" pitchFamily="34" charset="0"/>
              <a:buChar char="•"/>
            </a:pPr>
            <a:r>
              <a:rPr lang="en-US" altLang="en-US" sz="1800" dirty="0" smtClean="0"/>
              <a:t>Evaluation of adaptive capacities and climate resilience of hospitals, kinder gardens, and senior citizens’ houses</a:t>
            </a:r>
          </a:p>
          <a:p>
            <a:pPr marL="742950" lvl="1" indent="-285750">
              <a:buFont typeface="Arial" panose="020B0604020202020204" pitchFamily="34" charset="0"/>
              <a:buChar char="•"/>
            </a:pPr>
            <a:r>
              <a:rPr lang="en-US" altLang="en-US" sz="1800" dirty="0" smtClean="0"/>
              <a:t>Cooperation with lead science institute on future climate scenarios </a:t>
            </a:r>
            <a:r>
              <a:rPr lang="en-GB" altLang="en-US" sz="1800" dirty="0" smtClean="0"/>
              <a:t>covering the Carpathian Basin with 10–25 km horizontal resolution</a:t>
            </a:r>
          </a:p>
          <a:p>
            <a:pPr marL="742950" lvl="1" indent="-285750">
              <a:buFont typeface="Arial" panose="020B0604020202020204" pitchFamily="34" charset="0"/>
              <a:buChar char="•"/>
            </a:pPr>
            <a:r>
              <a:rPr lang="en-GB" altLang="en-US" sz="1800" dirty="0" smtClean="0"/>
              <a:t>Intense public participation through stakeholder consultations and awareness raising</a:t>
            </a:r>
          </a:p>
          <a:p>
            <a:pPr marL="742950" lvl="1" indent="-285750">
              <a:buFont typeface="Arial" panose="020B0604020202020204" pitchFamily="34" charset="0"/>
              <a:buChar char="•"/>
            </a:pPr>
            <a:r>
              <a:rPr lang="en-GB" altLang="en-US" sz="1800" dirty="0" smtClean="0"/>
              <a:t>D</a:t>
            </a:r>
            <a:r>
              <a:rPr lang="en-US" altLang="en-US" sz="1800" dirty="0" err="1" smtClean="0"/>
              <a:t>esk</a:t>
            </a:r>
            <a:r>
              <a:rPr lang="en-US" altLang="en-US" sz="1800" dirty="0" smtClean="0"/>
              <a:t> research and literature review on the topic, field missions for data gathering on houses, analytical processing of the collected data through modeling and qualitative analysis, stakeholder consultations, training, and awareness raising events</a:t>
            </a:r>
          </a:p>
        </p:txBody>
      </p:sp>
    </p:spTree>
    <p:extLst>
      <p:ext uri="{BB962C8B-B14F-4D97-AF65-F5344CB8AC3E}">
        <p14:creationId xmlns:p14="http://schemas.microsoft.com/office/powerpoint/2010/main" val="175337687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3200" dirty="0" smtClean="0">
                <a:solidFill>
                  <a:srgbClr val="297B29"/>
                </a:solidFill>
              </a:rPr>
              <a:t>EEA </a:t>
            </a:r>
            <a:r>
              <a:rPr lang="en-US" altLang="en-US" sz="3200" dirty="0">
                <a:solidFill>
                  <a:srgbClr val="297B29"/>
                </a:solidFill>
              </a:rPr>
              <a:t>Grant (2012-2016</a:t>
            </a:r>
            <a:r>
              <a:rPr lang="en-US" altLang="en-US" sz="3200" dirty="0" smtClean="0">
                <a:solidFill>
                  <a:srgbClr val="297B29"/>
                </a:solidFill>
              </a:rPr>
              <a:t>)</a:t>
            </a:r>
            <a:r>
              <a:rPr lang="hu-HU" altLang="en-US" sz="3200" dirty="0" smtClean="0">
                <a:solidFill>
                  <a:srgbClr val="297B29"/>
                </a:solidFill>
              </a:rPr>
              <a:t> </a:t>
            </a:r>
            <a:r>
              <a:rPr lang="en-US" altLang="en-US" sz="3200" dirty="0" smtClean="0">
                <a:solidFill>
                  <a:srgbClr val="297B29"/>
                </a:solidFill>
              </a:rPr>
              <a:t>program: Adaptation to CC</a:t>
            </a:r>
          </a:p>
        </p:txBody>
      </p:sp>
      <p:sp>
        <p:nvSpPr>
          <p:cNvPr id="17411" name="Rectangle 3"/>
          <p:cNvSpPr>
            <a:spLocks noGrp="1" noChangeArrowheads="1"/>
          </p:cNvSpPr>
          <p:nvPr>
            <p:ph type="body" idx="1"/>
          </p:nvPr>
        </p:nvSpPr>
        <p:spPr/>
        <p:txBody>
          <a:bodyPr/>
          <a:lstStyle/>
          <a:p>
            <a:r>
              <a:rPr lang="hu-HU" altLang="en-US" dirty="0" smtClean="0"/>
              <a:t>A </a:t>
            </a:r>
            <a:r>
              <a:rPr lang="hu-HU" altLang="en-US" dirty="0" err="1" smtClean="0"/>
              <a:t>component</a:t>
            </a:r>
            <a:r>
              <a:rPr lang="hu-HU" altLang="en-US" dirty="0" smtClean="0"/>
              <a:t> of </a:t>
            </a:r>
            <a:r>
              <a:rPr lang="hu-HU" altLang="en-US" dirty="0" err="1" smtClean="0"/>
              <a:t>the</a:t>
            </a:r>
            <a:r>
              <a:rPr lang="hu-HU" altLang="en-US" dirty="0" smtClean="0"/>
              <a:t> project is </a:t>
            </a:r>
            <a:r>
              <a:rPr lang="hu-HU" altLang="en-US" dirty="0" err="1" smtClean="0"/>
              <a:t>establishing</a:t>
            </a:r>
            <a:r>
              <a:rPr lang="hu-HU" altLang="en-US" dirty="0" smtClean="0"/>
              <a:t> </a:t>
            </a:r>
            <a:r>
              <a:rPr lang="en-US" altLang="en-US" dirty="0" smtClean="0"/>
              <a:t> a </a:t>
            </a:r>
            <a:r>
              <a:rPr lang="hu-HU" altLang="en-US" dirty="0" err="1" smtClean="0"/>
              <a:t>systematic</a:t>
            </a:r>
            <a:r>
              <a:rPr lang="hu-HU" altLang="en-US" dirty="0" smtClean="0"/>
              <a:t> </a:t>
            </a:r>
            <a:r>
              <a:rPr lang="hu-HU" altLang="en-US" dirty="0" err="1" smtClean="0"/>
              <a:t>assessment</a:t>
            </a:r>
            <a:r>
              <a:rPr lang="hu-HU" altLang="en-US" dirty="0" smtClean="0"/>
              <a:t> </a:t>
            </a:r>
            <a:r>
              <a:rPr lang="hu-HU" altLang="en-US" dirty="0" err="1" smtClean="0"/>
              <a:t>tool</a:t>
            </a:r>
            <a:r>
              <a:rPr lang="en-US" altLang="en-US" dirty="0" smtClean="0"/>
              <a:t> for supporting adaptation related decision making - National Adaptation Geographical Information System-</a:t>
            </a:r>
            <a:r>
              <a:rPr lang="en-US" altLang="en-US" dirty="0" err="1" smtClean="0"/>
              <a:t>NAGiS</a:t>
            </a:r>
            <a:r>
              <a:rPr lang="hu-HU" altLang="en-US" dirty="0" smtClean="0"/>
              <a:t> </a:t>
            </a:r>
            <a:r>
              <a:rPr lang="hu-HU" altLang="en-US" dirty="0" err="1" smtClean="0"/>
              <a:t>for</a:t>
            </a:r>
            <a:r>
              <a:rPr lang="hu-HU" altLang="en-US" dirty="0" smtClean="0"/>
              <a:t> Hungary</a:t>
            </a:r>
          </a:p>
          <a:p>
            <a:pPr lvl="1"/>
            <a:r>
              <a:rPr lang="hu-HU" altLang="en-US" sz="2000" dirty="0" smtClean="0"/>
              <a:t>Providing detailed information with high resolution </a:t>
            </a:r>
            <a:r>
              <a:rPr lang="en-US" altLang="en-US" sz="2000" dirty="0" smtClean="0"/>
              <a:t>(</a:t>
            </a:r>
            <a:r>
              <a:rPr lang="hu-HU" altLang="en-US" sz="2000" dirty="0" smtClean="0"/>
              <a:t>10 km x 10 km) on key areas of weather related disaster and climate vulnerabilities</a:t>
            </a:r>
          </a:p>
          <a:p>
            <a:pPr lvl="1"/>
            <a:r>
              <a:rPr lang="hu-HU" altLang="en-US" sz="2000" dirty="0" err="1" smtClean="0"/>
              <a:t>Cost</a:t>
            </a:r>
            <a:r>
              <a:rPr lang="hu-HU" altLang="en-US" sz="2000" dirty="0" smtClean="0"/>
              <a:t> </a:t>
            </a:r>
            <a:r>
              <a:rPr lang="hu-HU" altLang="en-US" sz="2000" dirty="0" err="1" smtClean="0"/>
              <a:t>effective</a:t>
            </a:r>
            <a:r>
              <a:rPr lang="hu-HU" altLang="en-US" sz="2000" dirty="0" smtClean="0"/>
              <a:t> and </a:t>
            </a:r>
            <a:r>
              <a:rPr lang="hu-HU" altLang="en-US" sz="2000" dirty="0" err="1" smtClean="0"/>
              <a:t>easily</a:t>
            </a:r>
            <a:r>
              <a:rPr lang="hu-HU" altLang="en-US" sz="2000" dirty="0" smtClean="0"/>
              <a:t> </a:t>
            </a:r>
            <a:r>
              <a:rPr lang="hu-HU" altLang="en-US" sz="2000" dirty="0" err="1" smtClean="0"/>
              <a:t>updateable</a:t>
            </a:r>
            <a:r>
              <a:rPr lang="hu-HU" altLang="en-US" sz="2000" dirty="0" smtClean="0"/>
              <a:t> </a:t>
            </a:r>
            <a:r>
              <a:rPr lang="hu-HU" altLang="en-US" sz="2000" dirty="0" err="1" smtClean="0"/>
              <a:t>system</a:t>
            </a:r>
            <a:r>
              <a:rPr lang="hu-HU" altLang="en-US" sz="2000" dirty="0" smtClean="0"/>
              <a:t> </a:t>
            </a:r>
            <a:r>
              <a:rPr lang="hu-HU" altLang="en-US" sz="2000" dirty="0" err="1" smtClean="0"/>
              <a:t>for</a:t>
            </a:r>
            <a:r>
              <a:rPr lang="hu-HU" altLang="en-US" sz="2000" dirty="0" smtClean="0"/>
              <a:t> </a:t>
            </a:r>
            <a:r>
              <a:rPr lang="hu-HU" altLang="en-US" sz="2000" dirty="0" err="1" smtClean="0"/>
              <a:t>vulnerability</a:t>
            </a:r>
            <a:r>
              <a:rPr lang="hu-HU" altLang="en-US" sz="2000" dirty="0" smtClean="0"/>
              <a:t> </a:t>
            </a:r>
            <a:r>
              <a:rPr lang="hu-HU" altLang="en-US" sz="2000" dirty="0" err="1" smtClean="0"/>
              <a:t>assessment</a:t>
            </a:r>
            <a:r>
              <a:rPr lang="hu-HU" altLang="en-US" sz="2000" dirty="0" smtClean="0"/>
              <a:t> </a:t>
            </a:r>
            <a:r>
              <a:rPr lang="hu-HU" altLang="en-US" sz="2000" dirty="0" err="1" smtClean="0"/>
              <a:t>to</a:t>
            </a:r>
            <a:r>
              <a:rPr lang="hu-HU" altLang="en-US" sz="2000" dirty="0" smtClean="0"/>
              <a:t> </a:t>
            </a:r>
            <a:r>
              <a:rPr lang="hu-HU" altLang="en-US" sz="2000" dirty="0" err="1" smtClean="0"/>
              <a:t>cover</a:t>
            </a:r>
            <a:r>
              <a:rPr lang="hu-HU" altLang="en-US" sz="2000" dirty="0" smtClean="0"/>
              <a:t> </a:t>
            </a:r>
            <a:r>
              <a:rPr lang="hu-HU" altLang="en-US" sz="2000" dirty="0" err="1" smtClean="0"/>
              <a:t>large</a:t>
            </a:r>
            <a:r>
              <a:rPr lang="hu-HU" altLang="en-US" sz="2000" dirty="0" smtClean="0"/>
              <a:t> </a:t>
            </a:r>
            <a:r>
              <a:rPr lang="hu-HU" altLang="en-US" sz="2000" dirty="0" err="1" smtClean="0"/>
              <a:t>geographical</a:t>
            </a:r>
            <a:r>
              <a:rPr lang="hu-HU" altLang="en-US" sz="2000" dirty="0" smtClean="0"/>
              <a:t> </a:t>
            </a:r>
            <a:r>
              <a:rPr lang="hu-HU" altLang="en-US" sz="2000" dirty="0" err="1" smtClean="0"/>
              <a:t>areas</a:t>
            </a:r>
            <a:r>
              <a:rPr lang="hu-HU" altLang="en-US" sz="2000" dirty="0" smtClean="0"/>
              <a:t> (</a:t>
            </a:r>
            <a:r>
              <a:rPr lang="hu-HU" altLang="en-US" sz="2000" dirty="0" err="1" smtClean="0"/>
              <a:t>current</a:t>
            </a:r>
            <a:r>
              <a:rPr lang="hu-HU" altLang="en-US" sz="2000" dirty="0" smtClean="0"/>
              <a:t> </a:t>
            </a:r>
            <a:r>
              <a:rPr lang="hu-HU" altLang="en-US" sz="2000" dirty="0" err="1" smtClean="0"/>
              <a:t>case</a:t>
            </a:r>
            <a:r>
              <a:rPr lang="hu-HU" altLang="en-US" sz="2000" dirty="0" smtClean="0"/>
              <a:t>: Hungary)</a:t>
            </a:r>
          </a:p>
          <a:p>
            <a:pPr lvl="1"/>
            <a:r>
              <a:rPr lang="hu-HU" altLang="en-US" sz="2000" dirty="0" err="1" smtClean="0"/>
              <a:t>Combines</a:t>
            </a:r>
            <a:r>
              <a:rPr lang="hu-HU" altLang="en-US" sz="2000" dirty="0" smtClean="0"/>
              <a:t> </a:t>
            </a:r>
            <a:r>
              <a:rPr lang="hu-HU" altLang="en-US" sz="2000" dirty="0" err="1" smtClean="0"/>
              <a:t>databases</a:t>
            </a:r>
            <a:r>
              <a:rPr lang="hu-HU" altLang="en-US" sz="2000" dirty="0" smtClean="0"/>
              <a:t>, </a:t>
            </a:r>
            <a:r>
              <a:rPr lang="hu-HU" altLang="en-US" sz="2000" dirty="0" err="1" smtClean="0"/>
              <a:t>remote</a:t>
            </a:r>
            <a:r>
              <a:rPr lang="hu-HU" altLang="en-US" sz="2000" dirty="0" smtClean="0"/>
              <a:t> </a:t>
            </a:r>
            <a:r>
              <a:rPr lang="hu-HU" altLang="en-US" sz="2000" dirty="0" err="1" smtClean="0"/>
              <a:t>sensing</a:t>
            </a:r>
            <a:r>
              <a:rPr lang="hu-HU" altLang="en-US" sz="2000" dirty="0" smtClean="0"/>
              <a:t> and </a:t>
            </a:r>
            <a:r>
              <a:rPr lang="hu-HU" altLang="en-US" sz="2000" dirty="0" err="1" smtClean="0"/>
              <a:t>dynamic</a:t>
            </a:r>
            <a:r>
              <a:rPr lang="hu-HU" altLang="en-US" sz="2000" dirty="0" smtClean="0"/>
              <a:t> modell </a:t>
            </a:r>
            <a:r>
              <a:rPr lang="hu-HU" altLang="en-US" sz="2000" dirty="0" err="1" smtClean="0"/>
              <a:t>outputs</a:t>
            </a:r>
            <a:r>
              <a:rPr lang="hu-HU" altLang="en-US" sz="2000" dirty="0" smtClean="0"/>
              <a:t> </a:t>
            </a:r>
            <a:r>
              <a:rPr lang="hu-HU" altLang="en-US" sz="2000" dirty="0" err="1" smtClean="0"/>
              <a:t>in</a:t>
            </a:r>
            <a:r>
              <a:rPr lang="hu-HU" altLang="en-US" sz="2000" dirty="0" smtClean="0"/>
              <a:t> a </a:t>
            </a:r>
            <a:r>
              <a:rPr lang="hu-HU" altLang="en-US" sz="2000" dirty="0" err="1" smtClean="0"/>
              <a:t>meta-database</a:t>
            </a:r>
            <a:r>
              <a:rPr lang="hu-HU" altLang="en-US" sz="2000" dirty="0" smtClean="0"/>
              <a:t> </a:t>
            </a:r>
            <a:r>
              <a:rPr lang="hu-HU" altLang="en-US" sz="2000" dirty="0" err="1" smtClean="0"/>
              <a:t>visualised</a:t>
            </a:r>
            <a:r>
              <a:rPr lang="hu-HU" altLang="en-US" sz="2000" dirty="0" smtClean="0"/>
              <a:t> </a:t>
            </a:r>
            <a:r>
              <a:rPr lang="hu-HU" altLang="en-US" sz="2000" dirty="0" err="1" smtClean="0"/>
              <a:t>on</a:t>
            </a:r>
            <a:r>
              <a:rPr lang="hu-HU" altLang="en-US" sz="2000" dirty="0" smtClean="0"/>
              <a:t> </a:t>
            </a:r>
            <a:r>
              <a:rPr lang="hu-HU" altLang="en-US" sz="2000" dirty="0" err="1" smtClean="0"/>
              <a:t>maps</a:t>
            </a:r>
            <a:endParaRPr lang="en-US" altLang="en-US" sz="2000" dirty="0" smtClean="0"/>
          </a:p>
        </p:txBody>
      </p:sp>
    </p:spTree>
    <p:extLst>
      <p:ext uri="{BB962C8B-B14F-4D97-AF65-F5344CB8AC3E}">
        <p14:creationId xmlns:p14="http://schemas.microsoft.com/office/powerpoint/2010/main" val="337110912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504934" y="960390"/>
            <a:ext cx="8166100" cy="4985980"/>
          </a:xfrm>
          <a:prstGeom prst="rect">
            <a:avLst/>
          </a:prstGeom>
          <a:noFill/>
        </p:spPr>
        <p:txBody>
          <a:bodyPr>
            <a:spAutoFit/>
          </a:bodyPr>
          <a:lstStyle>
            <a:lvl1pPr>
              <a:defRPr>
                <a:solidFill>
                  <a:schemeClr val="tx1"/>
                </a:solidFill>
                <a:latin typeface="Calibri" pitchFamily="34" charset="0"/>
              </a:defRPr>
            </a:lvl1pPr>
            <a:lvl2pPr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171450" lvl="1" indent="0">
              <a:lnSpc>
                <a:spcPct val="90000"/>
              </a:lnSpc>
              <a:spcBef>
                <a:spcPct val="20000"/>
              </a:spcBef>
              <a:buClr>
                <a:srgbClr val="FF3300"/>
              </a:buClr>
              <a:buSzPct val="80000"/>
              <a:defRPr/>
            </a:pPr>
            <a:r>
              <a:rPr lang="en-US" altLang="hu-HU" sz="2000" b="1" dirty="0">
                <a:solidFill>
                  <a:srgbClr val="4B721D"/>
                </a:solidFill>
                <a:effectLst>
                  <a:outerShdw blurRad="38100" dist="38100" dir="2700000" algn="tl">
                    <a:srgbClr val="C0C0C0"/>
                  </a:outerShdw>
                </a:effectLst>
                <a:ea typeface="ＭＳ Ｐゴシック" pitchFamily="34" charset="-128"/>
              </a:rPr>
              <a:t>The </a:t>
            </a:r>
            <a:r>
              <a:rPr lang="en-US" altLang="hu-HU" sz="2000" b="1" dirty="0" err="1">
                <a:solidFill>
                  <a:srgbClr val="4B721D"/>
                </a:solidFill>
                <a:effectLst>
                  <a:outerShdw blurRad="38100" dist="38100" dir="2700000" algn="tl">
                    <a:srgbClr val="C0C0C0"/>
                  </a:outerShdw>
                </a:effectLst>
                <a:ea typeface="ＭＳ Ｐゴシック" pitchFamily="34" charset="-128"/>
              </a:rPr>
              <a:t>NAGiS</a:t>
            </a:r>
            <a:r>
              <a:rPr lang="en-US" altLang="hu-HU" sz="2000" b="1" dirty="0">
                <a:solidFill>
                  <a:srgbClr val="4B721D"/>
                </a:solidFill>
                <a:effectLst>
                  <a:outerShdw blurRad="38100" dist="38100" dir="2700000" algn="tl">
                    <a:srgbClr val="C0C0C0"/>
                  </a:outerShdw>
                </a:effectLst>
                <a:ea typeface="ＭＳ Ｐゴシック" pitchFamily="34" charset="-128"/>
              </a:rPr>
              <a:t> will provide information for national, regional and local administration and municipalities for the </a:t>
            </a:r>
            <a:r>
              <a:rPr lang="en-US" altLang="hu-HU" sz="2000" b="1" dirty="0" err="1">
                <a:solidFill>
                  <a:srgbClr val="4B721D"/>
                </a:solidFill>
                <a:effectLst>
                  <a:outerShdw blurRad="38100" dist="38100" dir="2700000" algn="tl">
                    <a:srgbClr val="C0C0C0"/>
                  </a:outerShdw>
                </a:effectLst>
                <a:ea typeface="ＭＳ Ｐゴシック" pitchFamily="34" charset="-128"/>
              </a:rPr>
              <a:t>sectoral</a:t>
            </a:r>
            <a:r>
              <a:rPr lang="en-US" altLang="hu-HU" sz="2000" b="1" dirty="0">
                <a:solidFill>
                  <a:srgbClr val="4B721D"/>
                </a:solidFill>
                <a:effectLst>
                  <a:outerShdw blurRad="38100" dist="38100" dir="2700000" algn="tl">
                    <a:srgbClr val="C0C0C0"/>
                  </a:outerShdw>
                </a:effectLst>
                <a:ea typeface="ＭＳ Ｐゴシック" pitchFamily="34" charset="-128"/>
              </a:rPr>
              <a:t> and spatial planning in the fields of </a:t>
            </a:r>
            <a:endParaRPr lang="hu-HU" altLang="hu-HU" sz="2000" b="1" dirty="0" smtClean="0">
              <a:solidFill>
                <a:srgbClr val="4B721D"/>
              </a:solidFill>
              <a:effectLst>
                <a:outerShdw blurRad="38100" dist="38100" dir="2700000" algn="tl">
                  <a:srgbClr val="C0C0C0"/>
                </a:outerShdw>
              </a:effectLst>
              <a:ea typeface="ＭＳ Ｐゴシック" pitchFamily="34" charset="-128"/>
            </a:endParaRPr>
          </a:p>
          <a:p>
            <a:pPr lvl="1">
              <a:lnSpc>
                <a:spcPct val="90000"/>
              </a:lnSpc>
              <a:spcBef>
                <a:spcPct val="20000"/>
              </a:spcBef>
              <a:buClr>
                <a:srgbClr val="FF3300"/>
              </a:buClr>
              <a:buSzPct val="80000"/>
              <a:buFont typeface="Wingdings" pitchFamily="2" charset="2"/>
              <a:buChar char="§"/>
              <a:defRPr/>
            </a:pPr>
            <a:r>
              <a:rPr lang="en-US" altLang="hu-HU" sz="2000" dirty="0" smtClean="0">
                <a:solidFill>
                  <a:srgbClr val="000000"/>
                </a:solidFill>
                <a:effectLst>
                  <a:outerShdw blurRad="38100" dist="38100" dir="2700000" algn="tl">
                    <a:srgbClr val="C0C0C0"/>
                  </a:outerShdw>
                </a:effectLst>
                <a:ea typeface="ＭＳ Ｐゴシック" pitchFamily="34" charset="-128"/>
              </a:rPr>
              <a:t>climate </a:t>
            </a:r>
            <a:r>
              <a:rPr lang="en-US" altLang="hu-HU" sz="2000" dirty="0">
                <a:solidFill>
                  <a:srgbClr val="000000"/>
                </a:solidFill>
                <a:effectLst>
                  <a:outerShdw blurRad="38100" dist="38100" dir="2700000" algn="tl">
                    <a:srgbClr val="C0C0C0"/>
                  </a:outerShdw>
                </a:effectLst>
                <a:ea typeface="ＭＳ Ｐゴシック" pitchFamily="34" charset="-128"/>
              </a:rPr>
              <a:t>policy</a:t>
            </a:r>
          </a:p>
          <a:p>
            <a:pPr lvl="1">
              <a:lnSpc>
                <a:spcPct val="90000"/>
              </a:lnSpc>
              <a:spcBef>
                <a:spcPct val="20000"/>
              </a:spcBef>
              <a:buClr>
                <a:srgbClr val="FF3300"/>
              </a:buClr>
              <a:buSzPct val="80000"/>
              <a:buFont typeface="Wingdings" pitchFamily="2" charset="2"/>
              <a:buChar char="§"/>
              <a:defRPr/>
            </a:pPr>
            <a:r>
              <a:rPr lang="en-US" altLang="hu-HU" sz="2000" dirty="0">
                <a:solidFill>
                  <a:srgbClr val="000000"/>
                </a:solidFill>
                <a:effectLst>
                  <a:outerShdw blurRad="38100" dist="38100" dir="2700000" algn="tl">
                    <a:srgbClr val="C0C0C0"/>
                  </a:outerShdw>
                </a:effectLst>
                <a:ea typeface="ＭＳ Ｐゴシック" pitchFamily="34" charset="-128"/>
              </a:rPr>
              <a:t>energy policy</a:t>
            </a:r>
          </a:p>
          <a:p>
            <a:pPr lvl="1">
              <a:lnSpc>
                <a:spcPct val="90000"/>
              </a:lnSpc>
              <a:buClr>
                <a:srgbClr val="FF3300"/>
              </a:buClr>
              <a:buSzPct val="80000"/>
              <a:buFont typeface="Wingdings" pitchFamily="2" charset="2"/>
              <a:buChar char="§"/>
              <a:defRPr/>
            </a:pPr>
            <a:r>
              <a:rPr lang="en-US" altLang="hu-HU" sz="2000" dirty="0">
                <a:solidFill>
                  <a:srgbClr val="000000"/>
                </a:solidFill>
                <a:effectLst>
                  <a:outerShdw blurRad="38100" dist="38100" dir="2700000" algn="tl">
                    <a:srgbClr val="C0C0C0"/>
                  </a:outerShdw>
                </a:effectLst>
                <a:ea typeface="ＭＳ Ｐゴシック" pitchFamily="34" charset="-128"/>
              </a:rPr>
              <a:t>disaster </a:t>
            </a:r>
            <a:r>
              <a:rPr lang="hu-HU" altLang="hu-HU" sz="2000" dirty="0" smtClean="0">
                <a:solidFill>
                  <a:srgbClr val="000000"/>
                </a:solidFill>
                <a:effectLst>
                  <a:outerShdw blurRad="38100" dist="38100" dir="2700000" algn="tl">
                    <a:srgbClr val="C0C0C0"/>
                  </a:outerShdw>
                </a:effectLst>
                <a:ea typeface="ＭＳ Ｐゴシック" pitchFamily="34" charset="-128"/>
              </a:rPr>
              <a:t>relief</a:t>
            </a:r>
            <a:endParaRPr lang="hu-HU" altLang="hu-HU" sz="2000" dirty="0">
              <a:solidFill>
                <a:srgbClr val="000000"/>
              </a:solidFill>
              <a:effectLst>
                <a:outerShdw blurRad="38100" dist="38100" dir="2700000" algn="tl">
                  <a:srgbClr val="C0C0C0"/>
                </a:outerShdw>
              </a:effectLst>
              <a:ea typeface="ＭＳ Ｐゴシック" pitchFamily="34" charset="-128"/>
            </a:endParaRPr>
          </a:p>
          <a:p>
            <a:pPr lvl="1">
              <a:lnSpc>
                <a:spcPct val="90000"/>
              </a:lnSpc>
              <a:spcBef>
                <a:spcPct val="20000"/>
              </a:spcBef>
              <a:buClr>
                <a:srgbClr val="FF3300"/>
              </a:buClr>
              <a:buSzPct val="80000"/>
              <a:buFont typeface="Wingdings" pitchFamily="2" charset="2"/>
              <a:buChar char="§"/>
              <a:defRPr/>
            </a:pPr>
            <a:r>
              <a:rPr lang="en-US" altLang="hu-HU" sz="2000" dirty="0" smtClean="0">
                <a:solidFill>
                  <a:srgbClr val="000000"/>
                </a:solidFill>
                <a:effectLst>
                  <a:outerShdw blurRad="38100" dist="38100" dir="2700000" algn="tl">
                    <a:srgbClr val="C0C0C0"/>
                  </a:outerShdw>
                </a:effectLst>
                <a:ea typeface="ＭＳ Ｐゴシック" pitchFamily="34" charset="-128"/>
              </a:rPr>
              <a:t>transportation </a:t>
            </a:r>
            <a:r>
              <a:rPr lang="en-US" altLang="hu-HU" sz="2000" dirty="0">
                <a:solidFill>
                  <a:srgbClr val="000000"/>
                </a:solidFill>
                <a:effectLst>
                  <a:outerShdw blurRad="38100" dist="38100" dir="2700000" algn="tl">
                    <a:srgbClr val="C0C0C0"/>
                  </a:outerShdw>
                </a:effectLst>
                <a:ea typeface="ＭＳ Ｐゴシック" pitchFamily="34" charset="-128"/>
              </a:rPr>
              <a:t>and infrastructure</a:t>
            </a:r>
          </a:p>
          <a:p>
            <a:pPr lvl="1">
              <a:lnSpc>
                <a:spcPct val="90000"/>
              </a:lnSpc>
              <a:spcBef>
                <a:spcPct val="20000"/>
              </a:spcBef>
              <a:buClr>
                <a:srgbClr val="FF3300"/>
              </a:buClr>
              <a:buSzPct val="80000"/>
              <a:buFont typeface="Wingdings" pitchFamily="2" charset="2"/>
              <a:buChar char="§"/>
              <a:defRPr/>
            </a:pPr>
            <a:r>
              <a:rPr lang="en-US" altLang="hu-HU" sz="2000" dirty="0">
                <a:solidFill>
                  <a:srgbClr val="000000"/>
                </a:solidFill>
                <a:effectLst>
                  <a:outerShdw blurRad="38100" dist="38100" dir="2700000" algn="tl">
                    <a:srgbClr val="C0C0C0"/>
                  </a:outerShdw>
                </a:effectLst>
                <a:ea typeface="ＭＳ Ｐゴシック" pitchFamily="34" charset="-128"/>
              </a:rPr>
              <a:t>development policy</a:t>
            </a:r>
          </a:p>
          <a:p>
            <a:pPr lvl="1">
              <a:lnSpc>
                <a:spcPct val="90000"/>
              </a:lnSpc>
              <a:spcBef>
                <a:spcPct val="20000"/>
              </a:spcBef>
              <a:buClr>
                <a:srgbClr val="FF3300"/>
              </a:buClr>
              <a:buSzPct val="80000"/>
              <a:buFont typeface="Wingdings" pitchFamily="2" charset="2"/>
              <a:buChar char="§"/>
              <a:defRPr/>
            </a:pPr>
            <a:r>
              <a:rPr lang="hu-HU" altLang="hu-HU" sz="2000" dirty="0">
                <a:solidFill>
                  <a:srgbClr val="000000"/>
                </a:solidFill>
                <a:effectLst>
                  <a:outerShdw blurRad="38100" dist="38100" dir="2700000" algn="tl">
                    <a:srgbClr val="C0C0C0"/>
                  </a:outerShdw>
                </a:effectLst>
                <a:ea typeface="ＭＳ Ｐゴシック" pitchFamily="34" charset="-128"/>
              </a:rPr>
              <a:t>a</a:t>
            </a:r>
            <a:r>
              <a:rPr lang="en-US" altLang="hu-HU" sz="2000" dirty="0" err="1" smtClean="0">
                <a:solidFill>
                  <a:srgbClr val="000000"/>
                </a:solidFill>
                <a:effectLst>
                  <a:outerShdw blurRad="38100" dist="38100" dir="2700000" algn="tl">
                    <a:srgbClr val="C0C0C0"/>
                  </a:outerShdw>
                </a:effectLst>
                <a:ea typeface="ＭＳ Ｐゴシック" pitchFamily="34" charset="-128"/>
              </a:rPr>
              <a:t>griculture</a:t>
            </a:r>
            <a:endParaRPr lang="hu-HU" altLang="hu-HU" sz="2000" dirty="0" smtClean="0">
              <a:solidFill>
                <a:srgbClr val="000000"/>
              </a:solidFill>
              <a:effectLst>
                <a:outerShdw blurRad="38100" dist="38100" dir="2700000" algn="tl">
                  <a:srgbClr val="C0C0C0"/>
                </a:outerShdw>
              </a:effectLst>
              <a:ea typeface="ＭＳ Ｐゴシック" pitchFamily="34" charset="-128"/>
            </a:endParaRPr>
          </a:p>
          <a:p>
            <a:pPr lvl="1">
              <a:lnSpc>
                <a:spcPct val="90000"/>
              </a:lnSpc>
              <a:spcBef>
                <a:spcPct val="20000"/>
              </a:spcBef>
              <a:buClr>
                <a:srgbClr val="FF3300"/>
              </a:buClr>
              <a:buSzPct val="80000"/>
              <a:buFont typeface="Wingdings" pitchFamily="2" charset="2"/>
              <a:buChar char="§"/>
              <a:defRPr/>
            </a:pPr>
            <a:r>
              <a:rPr lang="en-US" altLang="hu-HU" sz="2000" dirty="0" smtClean="0">
                <a:solidFill>
                  <a:srgbClr val="000000"/>
                </a:solidFill>
                <a:effectLst>
                  <a:outerShdw blurRad="38100" dist="38100" dir="2700000" algn="tl">
                    <a:srgbClr val="C0C0C0"/>
                  </a:outerShdw>
                </a:effectLst>
                <a:ea typeface="ＭＳ Ｐゴシック" pitchFamily="34" charset="-128"/>
              </a:rPr>
              <a:t>rural development</a:t>
            </a:r>
            <a:endParaRPr lang="hu-HU" altLang="hu-HU" sz="2000" dirty="0" smtClean="0">
              <a:solidFill>
                <a:srgbClr val="000000"/>
              </a:solidFill>
              <a:effectLst>
                <a:outerShdw blurRad="38100" dist="38100" dir="2700000" algn="tl">
                  <a:srgbClr val="C0C0C0"/>
                </a:outerShdw>
              </a:effectLst>
              <a:ea typeface="ＭＳ Ｐゴシック" pitchFamily="34" charset="-128"/>
            </a:endParaRPr>
          </a:p>
          <a:p>
            <a:pPr lvl="1">
              <a:lnSpc>
                <a:spcPct val="90000"/>
              </a:lnSpc>
              <a:spcBef>
                <a:spcPct val="20000"/>
              </a:spcBef>
              <a:buClr>
                <a:srgbClr val="FF3300"/>
              </a:buClr>
              <a:buSzPct val="80000"/>
              <a:buFont typeface="Wingdings" pitchFamily="2" charset="2"/>
              <a:buChar char="§"/>
              <a:defRPr/>
            </a:pPr>
            <a:r>
              <a:rPr lang="hu-HU" altLang="hu-HU" sz="2000" dirty="0">
                <a:solidFill>
                  <a:srgbClr val="000000"/>
                </a:solidFill>
                <a:effectLst>
                  <a:outerShdw blurRad="38100" dist="38100" dir="2700000" algn="tl">
                    <a:srgbClr val="C0C0C0"/>
                  </a:outerShdw>
                </a:effectLst>
                <a:ea typeface="ＭＳ Ｐゴシック" pitchFamily="34" charset="-128"/>
              </a:rPr>
              <a:t>f</a:t>
            </a:r>
            <a:r>
              <a:rPr lang="en-US" altLang="hu-HU" sz="2000" dirty="0" err="1" smtClean="0">
                <a:solidFill>
                  <a:srgbClr val="000000"/>
                </a:solidFill>
                <a:effectLst>
                  <a:outerShdw blurRad="38100" dist="38100" dir="2700000" algn="tl">
                    <a:srgbClr val="C0C0C0"/>
                  </a:outerShdw>
                </a:effectLst>
                <a:ea typeface="ＭＳ Ｐゴシック" pitchFamily="34" charset="-128"/>
              </a:rPr>
              <a:t>orestry</a:t>
            </a:r>
            <a:endParaRPr lang="en-US" altLang="hu-HU" sz="2000" dirty="0">
              <a:solidFill>
                <a:srgbClr val="000000"/>
              </a:solidFill>
              <a:effectLst>
                <a:outerShdw blurRad="38100" dist="38100" dir="2700000" algn="tl">
                  <a:srgbClr val="C0C0C0"/>
                </a:outerShdw>
              </a:effectLst>
              <a:ea typeface="ＭＳ Ｐゴシック" pitchFamily="34" charset="-128"/>
            </a:endParaRPr>
          </a:p>
          <a:p>
            <a:pPr lvl="1">
              <a:lnSpc>
                <a:spcPct val="90000"/>
              </a:lnSpc>
              <a:spcBef>
                <a:spcPct val="20000"/>
              </a:spcBef>
              <a:buClr>
                <a:srgbClr val="FF3300"/>
              </a:buClr>
              <a:buSzPct val="80000"/>
              <a:buFont typeface="Wingdings" pitchFamily="2" charset="2"/>
              <a:buChar char="§"/>
              <a:defRPr/>
            </a:pPr>
            <a:r>
              <a:rPr lang="en-US" altLang="hu-HU" sz="2000" dirty="0">
                <a:solidFill>
                  <a:srgbClr val="000000"/>
                </a:solidFill>
                <a:effectLst>
                  <a:outerShdw blurRad="38100" dist="38100" dir="2700000" algn="tl">
                    <a:srgbClr val="C0C0C0"/>
                  </a:outerShdw>
                </a:effectLst>
                <a:ea typeface="ＭＳ Ｐゴシック" pitchFamily="34" charset="-128"/>
              </a:rPr>
              <a:t>settlement and regional plans</a:t>
            </a:r>
          </a:p>
          <a:p>
            <a:pPr lvl="1">
              <a:lnSpc>
                <a:spcPct val="90000"/>
              </a:lnSpc>
              <a:spcBef>
                <a:spcPct val="20000"/>
              </a:spcBef>
              <a:buClr>
                <a:srgbClr val="FF3300"/>
              </a:buClr>
              <a:buSzPct val="80000"/>
              <a:buFont typeface="Wingdings" pitchFamily="2" charset="2"/>
              <a:buChar char="§"/>
              <a:defRPr/>
            </a:pPr>
            <a:r>
              <a:rPr lang="en-US" altLang="hu-HU" sz="2000" dirty="0">
                <a:solidFill>
                  <a:srgbClr val="000000"/>
                </a:solidFill>
                <a:effectLst>
                  <a:outerShdw blurRad="38100" dist="38100" dir="2700000" algn="tl">
                    <a:srgbClr val="C0C0C0"/>
                  </a:outerShdw>
                </a:effectLst>
                <a:ea typeface="ＭＳ Ｐゴシック" pitchFamily="34" charset="-128"/>
              </a:rPr>
              <a:t>public utilities </a:t>
            </a:r>
            <a:r>
              <a:rPr lang="en-US" altLang="hu-HU" sz="2000" dirty="0" smtClean="0">
                <a:solidFill>
                  <a:srgbClr val="000000"/>
                </a:solidFill>
                <a:effectLst>
                  <a:outerShdw blurRad="38100" dist="38100" dir="2700000" algn="tl">
                    <a:srgbClr val="C0C0C0"/>
                  </a:outerShdw>
                </a:effectLst>
                <a:ea typeface="ＭＳ Ｐゴシック" pitchFamily="34" charset="-128"/>
              </a:rPr>
              <a:t>man</a:t>
            </a:r>
            <a:r>
              <a:rPr lang="hu-HU" altLang="hu-HU" sz="2000" dirty="0" err="1" smtClean="0">
                <a:solidFill>
                  <a:srgbClr val="000000"/>
                </a:solidFill>
                <a:effectLst>
                  <a:outerShdw blurRad="38100" dist="38100" dir="2700000" algn="tl">
                    <a:srgbClr val="C0C0C0"/>
                  </a:outerShdw>
                </a:effectLst>
                <a:ea typeface="ＭＳ Ｐゴシック" pitchFamily="34" charset="-128"/>
              </a:rPr>
              <a:t>ag</a:t>
            </a:r>
            <a:r>
              <a:rPr lang="en-US" altLang="hu-HU" sz="2000" dirty="0" err="1" smtClean="0">
                <a:solidFill>
                  <a:srgbClr val="000000"/>
                </a:solidFill>
                <a:effectLst>
                  <a:outerShdw blurRad="38100" dist="38100" dir="2700000" algn="tl">
                    <a:srgbClr val="C0C0C0"/>
                  </a:outerShdw>
                </a:effectLst>
                <a:ea typeface="ＭＳ Ｐゴシック" pitchFamily="34" charset="-128"/>
              </a:rPr>
              <a:t>ement</a:t>
            </a:r>
            <a:endParaRPr lang="en-US" altLang="hu-HU" sz="2000" dirty="0">
              <a:solidFill>
                <a:srgbClr val="000000"/>
              </a:solidFill>
              <a:effectLst>
                <a:outerShdw blurRad="38100" dist="38100" dir="2700000" algn="tl">
                  <a:srgbClr val="C0C0C0"/>
                </a:outerShdw>
              </a:effectLst>
              <a:ea typeface="ＭＳ Ｐゴシック" pitchFamily="34" charset="-128"/>
            </a:endParaRPr>
          </a:p>
          <a:p>
            <a:pPr lvl="1">
              <a:lnSpc>
                <a:spcPct val="90000"/>
              </a:lnSpc>
              <a:spcBef>
                <a:spcPct val="20000"/>
              </a:spcBef>
              <a:buClr>
                <a:srgbClr val="FF3300"/>
              </a:buClr>
              <a:buSzPct val="80000"/>
              <a:buFont typeface="Wingdings" pitchFamily="2" charset="2"/>
              <a:buChar char="§"/>
              <a:defRPr/>
            </a:pPr>
            <a:r>
              <a:rPr lang="en-US" altLang="hu-HU" sz="2000" dirty="0">
                <a:solidFill>
                  <a:srgbClr val="000000"/>
                </a:solidFill>
                <a:effectLst>
                  <a:outerShdw blurRad="38100" dist="38100" dir="2700000" algn="tl">
                    <a:srgbClr val="C0C0C0"/>
                  </a:outerShdw>
                </a:effectLst>
                <a:ea typeface="ＭＳ Ｐゴシック" pitchFamily="34" charset="-128"/>
              </a:rPr>
              <a:t>tourism</a:t>
            </a:r>
          </a:p>
          <a:p>
            <a:pPr lvl="1">
              <a:lnSpc>
                <a:spcPct val="90000"/>
              </a:lnSpc>
              <a:spcBef>
                <a:spcPct val="20000"/>
              </a:spcBef>
              <a:buClr>
                <a:srgbClr val="FF3300"/>
              </a:buClr>
              <a:buSzPct val="80000"/>
              <a:buFont typeface="Wingdings" pitchFamily="2" charset="2"/>
              <a:buChar char="§"/>
              <a:defRPr/>
            </a:pPr>
            <a:r>
              <a:rPr lang="en-US" altLang="hu-HU" sz="2000" dirty="0">
                <a:solidFill>
                  <a:srgbClr val="000000"/>
                </a:solidFill>
                <a:effectLst>
                  <a:outerShdw blurRad="38100" dist="38100" dir="2700000" algn="tl">
                    <a:srgbClr val="C0C0C0"/>
                  </a:outerShdw>
                </a:effectLst>
                <a:ea typeface="ＭＳ Ｐゴシック" pitchFamily="34" charset="-128"/>
              </a:rPr>
              <a:t>health, quality of </a:t>
            </a:r>
            <a:r>
              <a:rPr lang="en-US" altLang="hu-HU" sz="2000" dirty="0" smtClean="0">
                <a:solidFill>
                  <a:srgbClr val="000000"/>
                </a:solidFill>
                <a:effectLst>
                  <a:outerShdw blurRad="38100" dist="38100" dir="2700000" algn="tl">
                    <a:srgbClr val="C0C0C0"/>
                  </a:outerShdw>
                </a:effectLst>
                <a:ea typeface="ＭＳ Ｐゴシック" pitchFamily="34" charset="-128"/>
              </a:rPr>
              <a:t>life</a:t>
            </a:r>
            <a:endParaRPr lang="en-US" altLang="hu-HU" sz="2000" dirty="0">
              <a:solidFill>
                <a:srgbClr val="000000"/>
              </a:solidFill>
              <a:effectLst>
                <a:outerShdw blurRad="38100" dist="38100" dir="2700000" algn="tl">
                  <a:srgbClr val="C0C0C0"/>
                </a:outerShdw>
              </a:effectLst>
              <a:ea typeface="ＭＳ Ｐゴシック" pitchFamily="34" charset="-128"/>
            </a:endParaRPr>
          </a:p>
        </p:txBody>
      </p:sp>
      <p:sp>
        <p:nvSpPr>
          <p:cNvPr id="7" name="Szövegdoboz 6"/>
          <p:cNvSpPr txBox="1"/>
          <p:nvPr/>
        </p:nvSpPr>
        <p:spPr>
          <a:xfrm>
            <a:off x="567558" y="223410"/>
            <a:ext cx="8103476" cy="584775"/>
          </a:xfrm>
          <a:prstGeom prst="rect">
            <a:avLst/>
          </a:prstGeom>
          <a:noFill/>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None/>
              <a:defRPr/>
            </a:pPr>
            <a:r>
              <a:rPr lang="hu-HU" altLang="hu-HU" sz="3200" b="1" dirty="0" smtClean="0">
                <a:solidFill>
                  <a:srgbClr val="297B29"/>
                </a:solidFill>
                <a:effectLst>
                  <a:outerShdw blurRad="38100" dist="38100" dir="2700000" algn="tl">
                    <a:srgbClr val="C0C0C0"/>
                  </a:outerShdw>
                </a:effectLst>
              </a:rPr>
              <a:t>NAGIS: a </a:t>
            </a:r>
            <a:r>
              <a:rPr lang="hu-HU" altLang="hu-HU" sz="3200" b="1" dirty="0" err="1" smtClean="0">
                <a:solidFill>
                  <a:srgbClr val="297B29"/>
                </a:solidFill>
                <a:effectLst>
                  <a:outerShdw blurRad="38100" dist="38100" dir="2700000" algn="tl">
                    <a:srgbClr val="C0C0C0"/>
                  </a:outerShdw>
                </a:effectLst>
              </a:rPr>
              <a:t>help</a:t>
            </a:r>
            <a:r>
              <a:rPr lang="hu-HU" altLang="hu-HU" sz="3200" b="1" dirty="0" smtClean="0">
                <a:solidFill>
                  <a:srgbClr val="297B29"/>
                </a:solidFill>
                <a:effectLst>
                  <a:outerShdw blurRad="38100" dist="38100" dir="2700000" algn="tl">
                    <a:srgbClr val="C0C0C0"/>
                  </a:outerShdw>
                </a:effectLst>
              </a:rPr>
              <a:t> </a:t>
            </a:r>
            <a:r>
              <a:rPr lang="hu-HU" altLang="hu-HU" sz="3200" b="1" dirty="0" err="1" smtClean="0">
                <a:solidFill>
                  <a:srgbClr val="297B29"/>
                </a:solidFill>
                <a:effectLst>
                  <a:outerShdw blurRad="38100" dist="38100" dir="2700000" algn="tl">
                    <a:srgbClr val="C0C0C0"/>
                  </a:outerShdw>
                </a:effectLst>
              </a:rPr>
              <a:t>for</a:t>
            </a:r>
            <a:r>
              <a:rPr lang="hu-HU" altLang="hu-HU" sz="3200" b="1" dirty="0" smtClean="0">
                <a:solidFill>
                  <a:srgbClr val="297B29"/>
                </a:solidFill>
                <a:effectLst>
                  <a:outerShdw blurRad="38100" dist="38100" dir="2700000" algn="tl">
                    <a:srgbClr val="C0C0C0"/>
                  </a:outerShdw>
                </a:effectLst>
              </a:rPr>
              <a:t> </a:t>
            </a:r>
            <a:r>
              <a:rPr lang="hu-HU" altLang="hu-HU" sz="3200" b="1" dirty="0" err="1" smtClean="0">
                <a:solidFill>
                  <a:srgbClr val="297B29"/>
                </a:solidFill>
                <a:effectLst>
                  <a:outerShdw blurRad="38100" dist="38100" dir="2700000" algn="tl">
                    <a:srgbClr val="C0C0C0"/>
                  </a:outerShdw>
                </a:effectLst>
              </a:rPr>
              <a:t>sectoral</a:t>
            </a:r>
            <a:r>
              <a:rPr lang="hu-HU" altLang="hu-HU" sz="3200" b="1" dirty="0" smtClean="0">
                <a:solidFill>
                  <a:srgbClr val="297B29"/>
                </a:solidFill>
                <a:effectLst>
                  <a:outerShdw blurRad="38100" dist="38100" dir="2700000" algn="tl">
                    <a:srgbClr val="C0C0C0"/>
                  </a:outerShdw>
                </a:effectLst>
              </a:rPr>
              <a:t> and </a:t>
            </a:r>
            <a:r>
              <a:rPr lang="hu-HU" altLang="hu-HU" sz="3200" b="1" dirty="0" err="1" smtClean="0">
                <a:solidFill>
                  <a:srgbClr val="297B29"/>
                </a:solidFill>
                <a:effectLst>
                  <a:outerShdw blurRad="38100" dist="38100" dir="2700000" algn="tl">
                    <a:srgbClr val="C0C0C0"/>
                  </a:outerShdw>
                </a:effectLst>
              </a:rPr>
              <a:t>spatial</a:t>
            </a:r>
            <a:r>
              <a:rPr lang="hu-HU" altLang="hu-HU" sz="3200" b="1" dirty="0" smtClean="0">
                <a:solidFill>
                  <a:srgbClr val="297B29"/>
                </a:solidFill>
                <a:effectLst>
                  <a:outerShdw blurRad="38100" dist="38100" dir="2700000" algn="tl">
                    <a:srgbClr val="C0C0C0"/>
                  </a:outerShdw>
                </a:effectLst>
              </a:rPr>
              <a:t> </a:t>
            </a:r>
            <a:r>
              <a:rPr lang="hu-HU" altLang="hu-HU" sz="3200" b="1" dirty="0" err="1" smtClean="0">
                <a:solidFill>
                  <a:srgbClr val="297B29"/>
                </a:solidFill>
                <a:effectLst>
                  <a:outerShdw blurRad="38100" dist="38100" dir="2700000" algn="tl">
                    <a:srgbClr val="C0C0C0"/>
                  </a:outerShdw>
                </a:effectLst>
              </a:rPr>
              <a:t>planning</a:t>
            </a:r>
            <a:endParaRPr lang="hu-HU" altLang="hu-HU" sz="3200" b="1" dirty="0" smtClean="0">
              <a:solidFill>
                <a:srgbClr val="297B29"/>
              </a:solidFill>
              <a:effectLst>
                <a:outerShdw blurRad="38100" dist="38100" dir="2700000" algn="tl">
                  <a:srgbClr val="C0C0C0"/>
                </a:outerShdw>
              </a:effectLst>
            </a:endParaRPr>
          </a:p>
        </p:txBody>
      </p:sp>
      <p:graphicFrame>
        <p:nvGraphicFramePr>
          <p:cNvPr id="11" name="Diagram 10"/>
          <p:cNvGraphicFramePr>
            <a:graphicFrameLocks noChangeAspect="1"/>
          </p:cNvGraphicFramePr>
          <p:nvPr>
            <p:extLst/>
          </p:nvPr>
        </p:nvGraphicFramePr>
        <p:xfrm>
          <a:off x="4587984" y="2072091"/>
          <a:ext cx="6902658" cy="4026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139926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grpId="0" nodeType="afterEffect">
                                  <p:stCondLst>
                                    <p:cond delay="20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2" presetClass="entr" presetSubtype="2" fill="hold" grpId="0" nodeType="after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2" presetClass="entr" presetSubtype="2" fill="hold" grpId="0" nodeType="afterEffect">
                                  <p:stCondLst>
                                    <p:cond delay="300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9500"/>
                            </p:stCondLst>
                            <p:childTnLst>
                              <p:par>
                                <p:cTn id="20" presetID="2" presetClass="entr" presetSubtype="2" fill="hold" grpId="0" nodeType="afterEffect">
                                  <p:stCondLst>
                                    <p:cond delay="400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14000"/>
                            </p:stCondLst>
                            <p:childTnLst>
                              <p:par>
                                <p:cTn id="25" presetID="2" presetClass="entr" presetSubtype="2" fill="hold" grpId="0" nodeType="afterEffect">
                                  <p:stCondLst>
                                    <p:cond delay="300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17500"/>
                            </p:stCondLst>
                            <p:childTnLst>
                              <p:par>
                                <p:cTn id="30" presetID="2" presetClass="entr" presetSubtype="2" fill="hold" grpId="0" nodeType="afterEffect">
                                  <p:stCondLst>
                                    <p:cond delay="300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21000"/>
                            </p:stCondLst>
                            <p:childTnLst>
                              <p:par>
                                <p:cTn id="35" presetID="2" presetClass="entr" presetSubtype="2" fill="hold" grpId="0" nodeType="afterEffect">
                                  <p:stCondLst>
                                    <p:cond delay="300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24500"/>
                            </p:stCondLst>
                            <p:childTnLst>
                              <p:par>
                                <p:cTn id="40" presetID="2" presetClass="entr" presetSubtype="2" fill="hold" grpId="0" nodeType="afterEffect">
                                  <p:stCondLst>
                                    <p:cond delay="3000"/>
                                  </p:stCondLst>
                                  <p:childTnLst>
                                    <p:set>
                                      <p:cBhvr>
                                        <p:cTn id="41" dur="1" fill="hold">
                                          <p:stCondLst>
                                            <p:cond delay="0"/>
                                          </p:stCondLst>
                                        </p:cTn>
                                        <p:tgtEl>
                                          <p:spTgt spid="4">
                                            <p:txEl>
                                              <p:pRg st="7" end="7"/>
                                            </p:txEl>
                                          </p:spTgt>
                                        </p:tgtEl>
                                        <p:attrNameLst>
                                          <p:attrName>style.visibility</p:attrName>
                                        </p:attrNameLst>
                                      </p:cBhvr>
                                      <p:to>
                                        <p:strVal val="visible"/>
                                      </p:to>
                                    </p:set>
                                    <p:anim calcmode="lin" valueType="num">
                                      <p:cBhvr additive="base">
                                        <p:cTn id="42"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par>
                          <p:cTn id="44" fill="hold">
                            <p:stCondLst>
                              <p:cond delay="28000"/>
                            </p:stCondLst>
                            <p:childTnLst>
                              <p:par>
                                <p:cTn id="45" presetID="2" presetClass="entr" presetSubtype="2" fill="hold" grpId="0" nodeType="afterEffect">
                                  <p:stCondLst>
                                    <p:cond delay="300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par>
                          <p:cTn id="49" fill="hold">
                            <p:stCondLst>
                              <p:cond delay="31500"/>
                            </p:stCondLst>
                            <p:childTnLst>
                              <p:par>
                                <p:cTn id="50" presetID="2" presetClass="entr" presetSubtype="2" fill="hold" grpId="0" nodeType="afterEffect">
                                  <p:stCondLst>
                                    <p:cond delay="3000"/>
                                  </p:stCondLst>
                                  <p:childTnLst>
                                    <p:set>
                                      <p:cBhvr>
                                        <p:cTn id="51" dur="1" fill="hold">
                                          <p:stCondLst>
                                            <p:cond delay="0"/>
                                          </p:stCondLst>
                                        </p:cTn>
                                        <p:tgtEl>
                                          <p:spTgt spid="4">
                                            <p:txEl>
                                              <p:pRg st="9" end="9"/>
                                            </p:txEl>
                                          </p:spTgt>
                                        </p:tgtEl>
                                        <p:attrNameLst>
                                          <p:attrName>style.visibility</p:attrName>
                                        </p:attrNameLst>
                                      </p:cBhvr>
                                      <p:to>
                                        <p:strVal val="visible"/>
                                      </p:to>
                                    </p:set>
                                    <p:anim calcmode="lin" valueType="num">
                                      <p:cBhvr additive="base">
                                        <p:cTn id="52" dur="500" fill="hold"/>
                                        <p:tgtEl>
                                          <p:spTgt spid="4">
                                            <p:txEl>
                                              <p:pRg st="9" end="9"/>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par>
                          <p:cTn id="54" fill="hold">
                            <p:stCondLst>
                              <p:cond delay="35000"/>
                            </p:stCondLst>
                            <p:childTnLst>
                              <p:par>
                                <p:cTn id="55" presetID="2" presetClass="entr" presetSubtype="2" fill="hold" grpId="0" nodeType="afterEffect">
                                  <p:stCondLst>
                                    <p:cond delay="3000"/>
                                  </p:stCondLst>
                                  <p:childTnLst>
                                    <p:set>
                                      <p:cBhvr>
                                        <p:cTn id="56" dur="1" fill="hold">
                                          <p:stCondLst>
                                            <p:cond delay="0"/>
                                          </p:stCondLst>
                                        </p:cTn>
                                        <p:tgtEl>
                                          <p:spTgt spid="4">
                                            <p:txEl>
                                              <p:pRg st="10" end="10"/>
                                            </p:txEl>
                                          </p:spTgt>
                                        </p:tgtEl>
                                        <p:attrNameLst>
                                          <p:attrName>style.visibility</p:attrName>
                                        </p:attrNameLst>
                                      </p:cBhvr>
                                      <p:to>
                                        <p:strVal val="visible"/>
                                      </p:to>
                                    </p:set>
                                    <p:anim calcmode="lin" valueType="num">
                                      <p:cBhvr additive="base">
                                        <p:cTn id="57" dur="500" fill="hold"/>
                                        <p:tgtEl>
                                          <p:spTgt spid="4">
                                            <p:txEl>
                                              <p:pRg st="10" end="1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par>
                          <p:cTn id="59" fill="hold">
                            <p:stCondLst>
                              <p:cond delay="38500"/>
                            </p:stCondLst>
                            <p:childTnLst>
                              <p:par>
                                <p:cTn id="60" presetID="2" presetClass="entr" presetSubtype="2" fill="hold" grpId="0" nodeType="afterEffect">
                                  <p:stCondLst>
                                    <p:cond delay="3000"/>
                                  </p:stCondLst>
                                  <p:childTnLst>
                                    <p:set>
                                      <p:cBhvr>
                                        <p:cTn id="61" dur="1" fill="hold">
                                          <p:stCondLst>
                                            <p:cond delay="0"/>
                                          </p:stCondLst>
                                        </p:cTn>
                                        <p:tgtEl>
                                          <p:spTgt spid="4">
                                            <p:txEl>
                                              <p:pRg st="11" end="11"/>
                                            </p:txEl>
                                          </p:spTgt>
                                        </p:tgtEl>
                                        <p:attrNameLst>
                                          <p:attrName>style.visibility</p:attrName>
                                        </p:attrNameLst>
                                      </p:cBhvr>
                                      <p:to>
                                        <p:strVal val="visible"/>
                                      </p:to>
                                    </p:set>
                                    <p:anim calcmode="lin" valueType="num">
                                      <p:cBhvr additive="base">
                                        <p:cTn id="62" dur="500" fill="hold"/>
                                        <p:tgtEl>
                                          <p:spTgt spid="4">
                                            <p:txEl>
                                              <p:pRg st="11" end="11"/>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4">
                                            <p:txEl>
                                              <p:pRg st="11" end="11"/>
                                            </p:txEl>
                                          </p:spTgt>
                                        </p:tgtEl>
                                        <p:attrNameLst>
                                          <p:attrName>ppt_y</p:attrName>
                                        </p:attrNameLst>
                                      </p:cBhvr>
                                      <p:tavLst>
                                        <p:tav tm="0">
                                          <p:val>
                                            <p:strVal val="#ppt_y"/>
                                          </p:val>
                                        </p:tav>
                                        <p:tav tm="100000">
                                          <p:val>
                                            <p:strVal val="#ppt_y"/>
                                          </p:val>
                                        </p:tav>
                                      </p:tavLst>
                                    </p:anim>
                                  </p:childTnLst>
                                </p:cTn>
                              </p:par>
                            </p:childTnLst>
                          </p:cTn>
                        </p:par>
                        <p:par>
                          <p:cTn id="64" fill="hold">
                            <p:stCondLst>
                              <p:cond delay="42000"/>
                            </p:stCondLst>
                            <p:childTnLst>
                              <p:par>
                                <p:cTn id="65" presetID="2" presetClass="entr" presetSubtype="2" fill="hold" grpId="0" nodeType="afterEffect">
                                  <p:stCondLst>
                                    <p:cond delay="3000"/>
                                  </p:stCondLst>
                                  <p:childTnLst>
                                    <p:set>
                                      <p:cBhvr>
                                        <p:cTn id="66" dur="1" fill="hold">
                                          <p:stCondLst>
                                            <p:cond delay="0"/>
                                          </p:stCondLst>
                                        </p:cTn>
                                        <p:tgtEl>
                                          <p:spTgt spid="4">
                                            <p:txEl>
                                              <p:pRg st="12" end="12"/>
                                            </p:txEl>
                                          </p:spTgt>
                                        </p:tgtEl>
                                        <p:attrNameLst>
                                          <p:attrName>style.visibility</p:attrName>
                                        </p:attrNameLst>
                                      </p:cBhvr>
                                      <p:to>
                                        <p:strVal val="visible"/>
                                      </p:to>
                                    </p:set>
                                    <p:anim calcmode="lin" valueType="num">
                                      <p:cBhvr additive="base">
                                        <p:cTn id="67" dur="500" fill="hold"/>
                                        <p:tgtEl>
                                          <p:spTgt spid="4">
                                            <p:txEl>
                                              <p:pRg st="12" end="12"/>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4">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dvAuto="100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618593"/>
            <a:ext cx="8433246" cy="5179475"/>
          </a:xfrm>
          <a:prstGeom prst="rect">
            <a:avLst/>
          </a:prstGeom>
        </p:spPr>
      </p:pic>
      <p:sp>
        <p:nvSpPr>
          <p:cNvPr id="5" name="Téglalap 4"/>
          <p:cNvSpPr/>
          <p:nvPr/>
        </p:nvSpPr>
        <p:spPr>
          <a:xfrm>
            <a:off x="539551" y="139402"/>
            <a:ext cx="8433247" cy="954107"/>
          </a:xfrm>
          <a:prstGeom prst="rect">
            <a:avLst/>
          </a:prstGeom>
        </p:spPr>
        <p:txBody>
          <a:bodyPr wrap="square">
            <a:spAutoFit/>
          </a:bodyPr>
          <a:lstStyle/>
          <a:p>
            <a:pPr>
              <a:buNone/>
            </a:pPr>
            <a:r>
              <a:rPr lang="hu-HU" sz="2800" b="1" dirty="0" smtClean="0">
                <a:solidFill>
                  <a:srgbClr val="297B29"/>
                </a:solidFill>
                <a:latin typeface="Calibri" pitchFamily="34" charset="0"/>
              </a:rPr>
              <a:t>NAGIS – </a:t>
            </a:r>
            <a:r>
              <a:rPr lang="hu-HU" sz="2800" b="1" dirty="0" err="1" smtClean="0">
                <a:solidFill>
                  <a:srgbClr val="297B29"/>
                </a:solidFill>
                <a:latin typeface="Calibri" pitchFamily="34" charset="0"/>
              </a:rPr>
              <a:t>basic</a:t>
            </a:r>
            <a:r>
              <a:rPr lang="hu-HU" sz="2800" b="1" dirty="0" smtClean="0">
                <a:solidFill>
                  <a:srgbClr val="297B29"/>
                </a:solidFill>
                <a:latin typeface="Calibri" pitchFamily="34" charset="0"/>
              </a:rPr>
              <a:t> </a:t>
            </a:r>
            <a:r>
              <a:rPr lang="hu-HU" sz="2800" b="1" dirty="0" err="1" smtClean="0">
                <a:solidFill>
                  <a:srgbClr val="297B29"/>
                </a:solidFill>
                <a:latin typeface="Calibri" pitchFamily="34" charset="0"/>
              </a:rPr>
              <a:t>layers</a:t>
            </a:r>
            <a:r>
              <a:rPr lang="hu-HU" sz="2800" b="1" dirty="0" smtClean="0">
                <a:solidFill>
                  <a:srgbClr val="297B29"/>
                </a:solidFill>
                <a:latin typeface="Calibri" pitchFamily="34" charset="0"/>
              </a:rPr>
              <a:t> of </a:t>
            </a:r>
            <a:r>
              <a:rPr lang="hu-HU" sz="2800" b="1" dirty="0" err="1" smtClean="0">
                <a:solidFill>
                  <a:srgbClr val="297B29"/>
                </a:solidFill>
                <a:latin typeface="Calibri" pitchFamily="34" charset="0"/>
              </a:rPr>
              <a:t>the</a:t>
            </a:r>
            <a:r>
              <a:rPr lang="hu-HU" sz="2800" b="1" dirty="0" smtClean="0">
                <a:solidFill>
                  <a:srgbClr val="297B29"/>
                </a:solidFill>
                <a:latin typeface="Calibri" pitchFamily="34" charset="0"/>
              </a:rPr>
              <a:t> </a:t>
            </a:r>
            <a:r>
              <a:rPr lang="hu-HU" sz="2800" b="1" dirty="0" err="1" smtClean="0">
                <a:solidFill>
                  <a:srgbClr val="297B29"/>
                </a:solidFill>
                <a:latin typeface="Calibri" pitchFamily="34" charset="0"/>
              </a:rPr>
              <a:t>system</a:t>
            </a:r>
            <a:r>
              <a:rPr lang="hu-HU" sz="2800" b="1" dirty="0" smtClean="0">
                <a:solidFill>
                  <a:srgbClr val="297B29"/>
                </a:solidFill>
                <a:latin typeface="Calibri" pitchFamily="34" charset="0"/>
              </a:rPr>
              <a:t> </a:t>
            </a:r>
            <a:r>
              <a:rPr lang="hu-HU" sz="2800" b="1" dirty="0" err="1" smtClean="0">
                <a:solidFill>
                  <a:srgbClr val="297B29"/>
                </a:solidFill>
                <a:latin typeface="Calibri" pitchFamily="34" charset="0"/>
              </a:rPr>
              <a:t>transposed</a:t>
            </a:r>
            <a:r>
              <a:rPr lang="hu-HU" sz="2800" b="1" dirty="0" smtClean="0">
                <a:solidFill>
                  <a:srgbClr val="297B29"/>
                </a:solidFill>
                <a:latin typeface="Calibri" pitchFamily="34" charset="0"/>
              </a:rPr>
              <a:t> </a:t>
            </a:r>
            <a:r>
              <a:rPr lang="hu-HU" sz="2800" b="1" dirty="0" err="1" smtClean="0">
                <a:solidFill>
                  <a:srgbClr val="297B29"/>
                </a:solidFill>
                <a:latin typeface="Calibri" pitchFamily="34" charset="0"/>
              </a:rPr>
              <a:t>on</a:t>
            </a:r>
            <a:r>
              <a:rPr lang="hu-HU" sz="2800" b="1" dirty="0" smtClean="0">
                <a:solidFill>
                  <a:srgbClr val="297B29"/>
                </a:solidFill>
                <a:latin typeface="Calibri" pitchFamily="34" charset="0"/>
              </a:rPr>
              <a:t> </a:t>
            </a:r>
            <a:r>
              <a:rPr lang="hu-HU" sz="2800" b="1" dirty="0" err="1" smtClean="0">
                <a:solidFill>
                  <a:srgbClr val="297B29"/>
                </a:solidFill>
                <a:latin typeface="Calibri" pitchFamily="34" charset="0"/>
              </a:rPr>
              <a:t>each</a:t>
            </a:r>
            <a:r>
              <a:rPr lang="hu-HU" sz="2800" b="1" dirty="0" smtClean="0">
                <a:solidFill>
                  <a:srgbClr val="297B29"/>
                </a:solidFill>
                <a:latin typeface="Calibri" pitchFamily="34" charset="0"/>
              </a:rPr>
              <a:t> </a:t>
            </a:r>
            <a:r>
              <a:rPr lang="hu-HU" sz="2800" b="1" dirty="0" err="1" smtClean="0">
                <a:solidFill>
                  <a:srgbClr val="297B29"/>
                </a:solidFill>
                <a:latin typeface="Calibri" pitchFamily="34" charset="0"/>
              </a:rPr>
              <a:t>other</a:t>
            </a:r>
            <a:endParaRPr lang="hu-HU" sz="2800" b="1" dirty="0">
              <a:solidFill>
                <a:srgbClr val="297B29"/>
              </a:solidFill>
              <a:latin typeface="Calibri" pitchFamily="34" charset="0"/>
            </a:endParaRPr>
          </a:p>
        </p:txBody>
      </p:sp>
      <p:sp>
        <p:nvSpPr>
          <p:cNvPr id="6" name="Szövegdoboz 5"/>
          <p:cNvSpPr txBox="1"/>
          <p:nvPr/>
        </p:nvSpPr>
        <p:spPr>
          <a:xfrm>
            <a:off x="734555" y="1615694"/>
            <a:ext cx="3095719" cy="400110"/>
          </a:xfrm>
          <a:prstGeom prst="rect">
            <a:avLst/>
          </a:prstGeom>
          <a:noFill/>
        </p:spPr>
        <p:txBody>
          <a:bodyPr wrap="none" rtlCol="0">
            <a:spAutoFit/>
          </a:bodyPr>
          <a:lstStyle/>
          <a:p>
            <a:r>
              <a:rPr lang="hu-HU" sz="2000" b="1" dirty="0" smtClean="0">
                <a:latin typeface="+mn-lt"/>
              </a:rPr>
              <a:t>Digital </a:t>
            </a:r>
            <a:r>
              <a:rPr lang="hu-HU" sz="2000" b="1" dirty="0" err="1" smtClean="0">
                <a:latin typeface="+mn-lt"/>
              </a:rPr>
              <a:t>Elevation</a:t>
            </a:r>
            <a:r>
              <a:rPr lang="hu-HU" sz="2000" b="1" dirty="0" smtClean="0">
                <a:latin typeface="+mn-lt"/>
              </a:rPr>
              <a:t> </a:t>
            </a:r>
            <a:r>
              <a:rPr lang="hu-HU" sz="2000" b="1" dirty="0" err="1" smtClean="0">
                <a:latin typeface="+mn-lt"/>
              </a:rPr>
              <a:t>Model</a:t>
            </a:r>
            <a:endParaRPr lang="hu-HU" sz="2000" b="1" dirty="0">
              <a:latin typeface="+mn-lt"/>
            </a:endParaRPr>
          </a:p>
        </p:txBody>
      </p:sp>
      <p:sp>
        <p:nvSpPr>
          <p:cNvPr id="7" name="Szövegdoboz 6"/>
          <p:cNvSpPr txBox="1"/>
          <p:nvPr/>
        </p:nvSpPr>
        <p:spPr>
          <a:xfrm>
            <a:off x="5364088" y="2159111"/>
            <a:ext cx="2114681" cy="400110"/>
          </a:xfrm>
          <a:prstGeom prst="rect">
            <a:avLst/>
          </a:prstGeom>
          <a:noFill/>
        </p:spPr>
        <p:txBody>
          <a:bodyPr wrap="none" rtlCol="0">
            <a:spAutoFit/>
          </a:bodyPr>
          <a:lstStyle/>
          <a:p>
            <a:r>
              <a:rPr lang="hu-HU" sz="2000" b="1" dirty="0" err="1" smtClean="0">
                <a:latin typeface="+mn-lt"/>
              </a:rPr>
              <a:t>Surface</a:t>
            </a:r>
            <a:r>
              <a:rPr lang="hu-HU" sz="2000" b="1" dirty="0" smtClean="0">
                <a:latin typeface="+mn-lt"/>
              </a:rPr>
              <a:t> </a:t>
            </a:r>
            <a:r>
              <a:rPr lang="hu-HU" sz="2000" b="1" dirty="0" err="1" smtClean="0">
                <a:latin typeface="+mn-lt"/>
              </a:rPr>
              <a:t>waters</a:t>
            </a:r>
            <a:endParaRPr lang="hu-HU" sz="2000" b="1" dirty="0">
              <a:latin typeface="+mn-lt"/>
            </a:endParaRPr>
          </a:p>
        </p:txBody>
      </p:sp>
      <p:sp>
        <p:nvSpPr>
          <p:cNvPr id="8" name="Szövegdoboz 7"/>
          <p:cNvSpPr txBox="1"/>
          <p:nvPr/>
        </p:nvSpPr>
        <p:spPr>
          <a:xfrm>
            <a:off x="7091670" y="2795691"/>
            <a:ext cx="1317990" cy="400110"/>
          </a:xfrm>
          <a:prstGeom prst="rect">
            <a:avLst/>
          </a:prstGeom>
          <a:noFill/>
        </p:spPr>
        <p:txBody>
          <a:bodyPr wrap="none" rtlCol="0">
            <a:spAutoFit/>
          </a:bodyPr>
          <a:lstStyle/>
          <a:p>
            <a:r>
              <a:rPr lang="hu-HU" sz="2000" b="1" dirty="0" err="1" smtClean="0">
                <a:latin typeface="+mn-lt"/>
              </a:rPr>
              <a:t>Geology</a:t>
            </a:r>
            <a:endParaRPr lang="hu-HU" sz="2000" b="1" dirty="0">
              <a:latin typeface="+mn-lt"/>
            </a:endParaRPr>
          </a:p>
        </p:txBody>
      </p:sp>
      <p:sp>
        <p:nvSpPr>
          <p:cNvPr id="9" name="Szövegdoboz 8"/>
          <p:cNvSpPr txBox="1"/>
          <p:nvPr/>
        </p:nvSpPr>
        <p:spPr>
          <a:xfrm>
            <a:off x="6333018" y="6362305"/>
            <a:ext cx="2486578" cy="369332"/>
          </a:xfrm>
          <a:prstGeom prst="rect">
            <a:avLst/>
          </a:prstGeom>
          <a:noFill/>
        </p:spPr>
        <p:txBody>
          <a:bodyPr wrap="none" rtlCol="0">
            <a:spAutoFit/>
          </a:bodyPr>
          <a:lstStyle/>
          <a:p>
            <a:r>
              <a:rPr lang="hu-HU" sz="1800" b="1" dirty="0" smtClean="0">
                <a:latin typeface="+mn-lt"/>
              </a:rPr>
              <a:t>Climate </a:t>
            </a:r>
            <a:r>
              <a:rPr lang="hu-HU" sz="1800" dirty="0" err="1" smtClean="0">
                <a:latin typeface="+mn-lt"/>
              </a:rPr>
              <a:t>projections</a:t>
            </a:r>
            <a:r>
              <a:rPr lang="hu-HU" sz="1800" b="1" dirty="0" smtClean="0">
                <a:latin typeface="+mn-lt"/>
              </a:rPr>
              <a:t> </a:t>
            </a:r>
            <a:endParaRPr lang="hu-HU" sz="1800" b="1" dirty="0">
              <a:latin typeface="+mn-lt"/>
            </a:endParaRPr>
          </a:p>
        </p:txBody>
      </p:sp>
      <p:sp>
        <p:nvSpPr>
          <p:cNvPr id="11" name="Szövegdoboz 10"/>
          <p:cNvSpPr txBox="1"/>
          <p:nvPr/>
        </p:nvSpPr>
        <p:spPr>
          <a:xfrm>
            <a:off x="539551" y="5171810"/>
            <a:ext cx="2277221" cy="1477328"/>
          </a:xfrm>
          <a:prstGeom prst="rect">
            <a:avLst/>
          </a:prstGeom>
          <a:noFill/>
        </p:spPr>
        <p:txBody>
          <a:bodyPr wrap="square">
            <a:spAutoFit/>
          </a:bodyPr>
          <a:lstStyle>
            <a:lvl1pPr>
              <a:defRPr>
                <a:solidFill>
                  <a:schemeClr val="tx1"/>
                </a:solidFill>
                <a:latin typeface="Calibri" pitchFamily="34" charset="0"/>
              </a:defRPr>
            </a:lvl1pPr>
            <a:lvl2pPr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171450" lvl="1" indent="0">
              <a:lnSpc>
                <a:spcPct val="90000"/>
              </a:lnSpc>
              <a:spcBef>
                <a:spcPct val="20000"/>
              </a:spcBef>
              <a:buClr>
                <a:srgbClr val="FF3300"/>
              </a:buClr>
              <a:buSzPct val="80000"/>
              <a:defRPr/>
            </a:pPr>
            <a:r>
              <a:rPr lang="hu-HU" altLang="hu-HU" sz="2000" dirty="0" err="1" smtClean="0">
                <a:solidFill>
                  <a:srgbClr val="000000"/>
                </a:solidFill>
                <a:ea typeface="ＭＳ Ｐゴシック" pitchFamily="34" charset="-128"/>
              </a:rPr>
              <a:t>Climate</a:t>
            </a:r>
            <a:r>
              <a:rPr lang="hu-HU" altLang="hu-HU" sz="2000" dirty="0" smtClean="0">
                <a:solidFill>
                  <a:srgbClr val="000000"/>
                </a:solidFill>
                <a:ea typeface="ＭＳ Ｐゴシック" pitchFamily="34" charset="-128"/>
              </a:rPr>
              <a:t> </a:t>
            </a:r>
            <a:r>
              <a:rPr lang="hu-HU" altLang="hu-HU" sz="2000" dirty="0" err="1" smtClean="0">
                <a:solidFill>
                  <a:srgbClr val="000000"/>
                </a:solidFill>
                <a:ea typeface="ＭＳ Ｐゴシック" pitchFamily="34" charset="-128"/>
              </a:rPr>
              <a:t>change</a:t>
            </a:r>
            <a:r>
              <a:rPr lang="hu-HU" altLang="hu-HU" sz="2000" dirty="0" smtClean="0">
                <a:solidFill>
                  <a:srgbClr val="000000"/>
                </a:solidFill>
                <a:ea typeface="ＭＳ Ｐゴシック" pitchFamily="34" charset="-128"/>
              </a:rPr>
              <a:t> </a:t>
            </a:r>
            <a:r>
              <a:rPr lang="hu-HU" altLang="hu-HU" sz="2000" dirty="0" err="1" smtClean="0">
                <a:solidFill>
                  <a:srgbClr val="000000"/>
                </a:solidFill>
                <a:ea typeface="ＭＳ Ｐゴシック" pitchFamily="34" charset="-128"/>
              </a:rPr>
              <a:t>effects</a:t>
            </a:r>
            <a:r>
              <a:rPr lang="hu-HU" altLang="hu-HU" sz="2000" dirty="0" smtClean="0">
                <a:solidFill>
                  <a:srgbClr val="000000"/>
                </a:solidFill>
                <a:ea typeface="ＭＳ Ｐゴシック" pitchFamily="34" charset="-128"/>
              </a:rPr>
              <a:t> </a:t>
            </a:r>
            <a:r>
              <a:rPr lang="hu-HU" altLang="hu-HU" sz="2000" dirty="0" err="1" smtClean="0">
                <a:solidFill>
                  <a:srgbClr val="000000"/>
                </a:solidFill>
                <a:ea typeface="ＭＳ Ｐゴシック" pitchFamily="34" charset="-128"/>
              </a:rPr>
              <a:t>will</a:t>
            </a:r>
            <a:r>
              <a:rPr lang="hu-HU" altLang="hu-HU" sz="2000" dirty="0" smtClean="0">
                <a:solidFill>
                  <a:srgbClr val="000000"/>
                </a:solidFill>
                <a:ea typeface="ＭＳ Ｐゴシック" pitchFamily="34" charset="-128"/>
              </a:rPr>
              <a:t> be modelled </a:t>
            </a:r>
            <a:r>
              <a:rPr lang="hu-HU" altLang="hu-HU" sz="2000" dirty="0" err="1" smtClean="0">
                <a:solidFill>
                  <a:srgbClr val="000000"/>
                </a:solidFill>
                <a:ea typeface="ＭＳ Ｐゴシック" pitchFamily="34" charset="-128"/>
              </a:rPr>
              <a:t>based</a:t>
            </a:r>
            <a:r>
              <a:rPr lang="hu-HU" altLang="hu-HU" sz="2000" dirty="0" smtClean="0">
                <a:solidFill>
                  <a:srgbClr val="000000"/>
                </a:solidFill>
                <a:ea typeface="ＭＳ Ｐゴシック" pitchFamily="34" charset="-128"/>
              </a:rPr>
              <a:t> </a:t>
            </a:r>
            <a:r>
              <a:rPr lang="hu-HU" altLang="hu-HU" sz="2000" dirty="0" err="1" smtClean="0">
                <a:solidFill>
                  <a:srgbClr val="000000"/>
                </a:solidFill>
                <a:ea typeface="ＭＳ Ｐゴシック" pitchFamily="34" charset="-128"/>
              </a:rPr>
              <a:t>on</a:t>
            </a:r>
            <a:r>
              <a:rPr lang="hu-HU" altLang="hu-HU" sz="2000" dirty="0" smtClean="0">
                <a:solidFill>
                  <a:srgbClr val="000000"/>
                </a:solidFill>
                <a:ea typeface="ＭＳ Ｐゴシック" pitchFamily="34" charset="-128"/>
              </a:rPr>
              <a:t> input </a:t>
            </a:r>
            <a:r>
              <a:rPr lang="hu-HU" altLang="hu-HU" sz="2000" dirty="0" err="1" smtClean="0">
                <a:solidFill>
                  <a:srgbClr val="000000"/>
                </a:solidFill>
                <a:ea typeface="ＭＳ Ｐゴシック" pitchFamily="34" charset="-128"/>
              </a:rPr>
              <a:t>data</a:t>
            </a:r>
            <a:r>
              <a:rPr lang="hu-HU" altLang="hu-HU" sz="2000" dirty="0" smtClean="0">
                <a:solidFill>
                  <a:srgbClr val="000000"/>
                </a:solidFill>
                <a:ea typeface="ＭＳ Ｐゴシック" pitchFamily="34" charset="-128"/>
              </a:rPr>
              <a:t> </a:t>
            </a:r>
            <a:r>
              <a:rPr lang="hu-HU" altLang="hu-HU" sz="2000" dirty="0" err="1" smtClean="0">
                <a:solidFill>
                  <a:srgbClr val="000000"/>
                </a:solidFill>
                <a:ea typeface="ＭＳ Ｐゴシック" pitchFamily="34" charset="-128"/>
              </a:rPr>
              <a:t>layers</a:t>
            </a:r>
            <a:endParaRPr lang="hu-HU" altLang="hu-HU" sz="2000" dirty="0" smtClean="0">
              <a:solidFill>
                <a:srgbClr val="000000"/>
              </a:solidFill>
              <a:ea typeface="ＭＳ Ｐゴシック" pitchFamily="34" charset="-128"/>
            </a:endParaRPr>
          </a:p>
        </p:txBody>
      </p:sp>
    </p:spTree>
    <p:extLst>
      <p:ext uri="{BB962C8B-B14F-4D97-AF65-F5344CB8AC3E}">
        <p14:creationId xmlns:p14="http://schemas.microsoft.com/office/powerpoint/2010/main" val="39134817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300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additive="base">
                                        <p:cTn id="12"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2" advAuto="10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1611312" y="3048000"/>
            <a:ext cx="6959600" cy="2187575"/>
          </a:xfrm>
        </p:spPr>
      </p:pic>
      <p:sp>
        <p:nvSpPr>
          <p:cNvPr id="3" name="Content Placeholder 2"/>
          <p:cNvSpPr txBox="1">
            <a:spLocks/>
          </p:cNvSpPr>
          <p:nvPr/>
        </p:nvSpPr>
        <p:spPr bwMode="auto">
          <a:xfrm>
            <a:off x="1143000" y="914400"/>
            <a:ext cx="759142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7663" indent="-347663" algn="l" rtl="0" eaLnBrk="1" fontAlgn="base" hangingPunct="1">
              <a:spcBef>
                <a:spcPct val="20000"/>
              </a:spcBef>
              <a:spcAft>
                <a:spcPct val="0"/>
              </a:spcAft>
              <a:buClr>
                <a:srgbClr val="006634"/>
              </a:buClr>
              <a:buChar char="•"/>
              <a:defRPr sz="2800">
                <a:solidFill>
                  <a:schemeClr val="tx1"/>
                </a:solidFill>
                <a:latin typeface="Calibri" panose="020F0502020204030204" pitchFamily="34" charset="0"/>
                <a:ea typeface="+mn-ea"/>
                <a:cs typeface="+mn-cs"/>
              </a:defRPr>
            </a:lvl1pPr>
            <a:lvl2pPr marL="863600" indent="-227013" algn="l" rtl="0" eaLnBrk="1" fontAlgn="base" hangingPunct="1">
              <a:spcBef>
                <a:spcPct val="20000"/>
              </a:spcBef>
              <a:spcAft>
                <a:spcPct val="0"/>
              </a:spcAft>
              <a:buClr>
                <a:srgbClr val="006634"/>
              </a:buClr>
              <a:buChar char="•"/>
              <a:defRPr sz="2400">
                <a:solidFill>
                  <a:schemeClr val="tx1"/>
                </a:solidFill>
                <a:latin typeface="Calibri" panose="020F0502020204030204" pitchFamily="34" charset="0"/>
              </a:defRPr>
            </a:lvl2pPr>
            <a:lvl3pPr marL="1600200" indent="-244475" algn="l" rtl="0" eaLnBrk="1" fontAlgn="base" hangingPunct="1">
              <a:spcBef>
                <a:spcPct val="20000"/>
              </a:spcBef>
              <a:spcAft>
                <a:spcPct val="0"/>
              </a:spcAft>
              <a:buClr>
                <a:srgbClr val="006634"/>
              </a:buClr>
              <a:buChar char="•"/>
              <a:defRPr sz="2400">
                <a:solidFill>
                  <a:schemeClr val="tx1"/>
                </a:solidFill>
                <a:latin typeface="Calibri" panose="020F0502020204030204" pitchFamily="34" charset="0"/>
              </a:defRPr>
            </a:lvl3pPr>
            <a:lvl4pPr marL="2286000" indent="-234950" algn="l" rtl="0" eaLnBrk="1" fontAlgn="base" hangingPunct="1">
              <a:spcBef>
                <a:spcPct val="20000"/>
              </a:spcBef>
              <a:spcAft>
                <a:spcPct val="0"/>
              </a:spcAft>
              <a:buClr>
                <a:srgbClr val="006634"/>
              </a:buClr>
              <a:buChar char="•"/>
              <a:defRPr sz="2000">
                <a:solidFill>
                  <a:schemeClr val="tx1"/>
                </a:solidFill>
                <a:latin typeface="+mn-lt"/>
              </a:defRPr>
            </a:lvl4pPr>
            <a:lvl5pPr marL="2857500" indent="-261938" algn="l" rtl="0" eaLnBrk="1" fontAlgn="base" hangingPunct="1">
              <a:spcBef>
                <a:spcPct val="20000"/>
              </a:spcBef>
              <a:spcAft>
                <a:spcPct val="0"/>
              </a:spcAft>
              <a:buClr>
                <a:srgbClr val="006634"/>
              </a:buClr>
              <a:buChar char="•"/>
              <a:defRPr sz="2000">
                <a:solidFill>
                  <a:schemeClr val="tx1"/>
                </a:solidFill>
                <a:latin typeface="+mn-lt"/>
              </a:defRPr>
            </a:lvl5pPr>
            <a:lvl6pPr marL="3314700" indent="-261938" algn="l" rtl="0" eaLnBrk="1" fontAlgn="base" hangingPunct="1">
              <a:spcBef>
                <a:spcPct val="20000"/>
              </a:spcBef>
              <a:spcAft>
                <a:spcPct val="0"/>
              </a:spcAft>
              <a:buClr>
                <a:srgbClr val="006634"/>
              </a:buClr>
              <a:buChar char="•"/>
              <a:defRPr sz="2000">
                <a:solidFill>
                  <a:schemeClr val="tx1"/>
                </a:solidFill>
                <a:latin typeface="+mn-lt"/>
              </a:defRPr>
            </a:lvl6pPr>
            <a:lvl7pPr marL="3771900" indent="-261938" algn="l" rtl="0" eaLnBrk="1" fontAlgn="base" hangingPunct="1">
              <a:spcBef>
                <a:spcPct val="20000"/>
              </a:spcBef>
              <a:spcAft>
                <a:spcPct val="0"/>
              </a:spcAft>
              <a:buClr>
                <a:srgbClr val="006634"/>
              </a:buClr>
              <a:buChar char="•"/>
              <a:defRPr sz="2000">
                <a:solidFill>
                  <a:schemeClr val="tx1"/>
                </a:solidFill>
                <a:latin typeface="+mn-lt"/>
              </a:defRPr>
            </a:lvl7pPr>
            <a:lvl8pPr marL="4229100" indent="-261938" algn="l" rtl="0" eaLnBrk="1" fontAlgn="base" hangingPunct="1">
              <a:spcBef>
                <a:spcPct val="20000"/>
              </a:spcBef>
              <a:spcAft>
                <a:spcPct val="0"/>
              </a:spcAft>
              <a:buClr>
                <a:srgbClr val="006634"/>
              </a:buClr>
              <a:buChar char="•"/>
              <a:defRPr sz="2000">
                <a:solidFill>
                  <a:schemeClr val="tx1"/>
                </a:solidFill>
                <a:latin typeface="+mn-lt"/>
              </a:defRPr>
            </a:lvl8pPr>
            <a:lvl9pPr marL="4686300" indent="-261938" algn="l" rtl="0" eaLnBrk="1" fontAlgn="base" hangingPunct="1">
              <a:spcBef>
                <a:spcPct val="20000"/>
              </a:spcBef>
              <a:spcAft>
                <a:spcPct val="0"/>
              </a:spcAft>
              <a:buClr>
                <a:srgbClr val="006634"/>
              </a:buClr>
              <a:buChar char="•"/>
              <a:defRPr sz="2000">
                <a:solidFill>
                  <a:schemeClr val="tx1"/>
                </a:solidFill>
                <a:latin typeface="+mn-lt"/>
              </a:defRPr>
            </a:lvl9pPr>
          </a:lstStyle>
          <a:p>
            <a:pPr marL="0" indent="0" algn="ctr">
              <a:buSzTx/>
              <a:buFontTx/>
              <a:buNone/>
            </a:pPr>
            <a:r>
              <a:rPr lang="en-US" sz="4000" b="0" kern="0" dirty="0" smtClean="0">
                <a:solidFill>
                  <a:srgbClr val="016544"/>
                </a:solidFill>
              </a:rPr>
              <a:t>REC as an agent for the transfer </a:t>
            </a:r>
            <a:r>
              <a:rPr lang="en-US" sz="4000" b="0" kern="0" dirty="0" smtClean="0">
                <a:solidFill>
                  <a:srgbClr val="016544"/>
                </a:solidFill>
              </a:rPr>
              <a:t>of knowledge </a:t>
            </a:r>
          </a:p>
          <a:p>
            <a:pPr marL="0" indent="0" algn="ctr">
              <a:buSzTx/>
              <a:buFontTx/>
              <a:buNone/>
            </a:pPr>
            <a:r>
              <a:rPr lang="en-US" b="0" kern="0" dirty="0" smtClean="0">
                <a:solidFill>
                  <a:srgbClr val="016544"/>
                </a:solidFill>
              </a:rPr>
              <a:t>to countries and regions</a:t>
            </a:r>
          </a:p>
        </p:txBody>
      </p:sp>
    </p:spTree>
    <p:extLst>
      <p:ext uri="{BB962C8B-B14F-4D97-AF65-F5344CB8AC3E}">
        <p14:creationId xmlns:p14="http://schemas.microsoft.com/office/powerpoint/2010/main" val="63867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a:xfrm>
            <a:off x="539750" y="541338"/>
            <a:ext cx="8604250" cy="1090612"/>
          </a:xfrm>
        </p:spPr>
        <p:txBody>
          <a:bodyPr/>
          <a:lstStyle/>
          <a:p>
            <a:pPr algn="ctr"/>
            <a:r>
              <a:rPr lang="en-US" altLang="en-US"/>
              <a:t>Thank you for your attention!</a:t>
            </a:r>
          </a:p>
        </p:txBody>
      </p:sp>
      <p:sp>
        <p:nvSpPr>
          <p:cNvPr id="727045" name="Rectangle 5"/>
          <p:cNvSpPr>
            <a:spLocks noGrp="1" noChangeArrowheads="1"/>
          </p:cNvSpPr>
          <p:nvPr>
            <p:ph type="body" sz="half" idx="2"/>
          </p:nvPr>
        </p:nvSpPr>
        <p:spPr>
          <a:xfrm>
            <a:off x="4792663" y="1092200"/>
            <a:ext cx="4100512" cy="4968875"/>
          </a:xfrm>
        </p:spPr>
        <p:txBody>
          <a:bodyPr/>
          <a:lstStyle/>
          <a:p>
            <a:pPr marL="0" indent="0"/>
            <a:endParaRPr lang="en-US" altLang="en-US" sz="2400" dirty="0"/>
          </a:p>
          <a:p>
            <a:pPr marL="0" indent="0"/>
            <a:endParaRPr lang="en-US" altLang="en-US" sz="2400" dirty="0"/>
          </a:p>
          <a:p>
            <a:pPr marL="0" indent="0"/>
            <a:endParaRPr lang="en-US" altLang="en-US" sz="2400" dirty="0"/>
          </a:p>
          <a:p>
            <a:pPr marL="0" indent="0"/>
            <a:endParaRPr lang="en-US" altLang="en-US" sz="2400" dirty="0"/>
          </a:p>
          <a:p>
            <a:pPr marL="0" indent="0">
              <a:buFontTx/>
              <a:buNone/>
            </a:pPr>
            <a:endParaRPr lang="en-US" altLang="en-US" sz="2400" dirty="0"/>
          </a:p>
          <a:p>
            <a:pPr marL="0" indent="0">
              <a:buFontTx/>
              <a:buNone/>
            </a:pPr>
            <a:r>
              <a:rPr lang="en-US" altLang="en-US" sz="2400" dirty="0"/>
              <a:t>      </a:t>
            </a:r>
          </a:p>
        </p:txBody>
      </p:sp>
      <p:pic>
        <p:nvPicPr>
          <p:cNvPr id="727043" name="Picture 3" descr="BoilingFr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5" y="2041525"/>
            <a:ext cx="2941638"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273085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300" b="0" dirty="0" smtClean="0">
                <a:solidFill>
                  <a:srgbClr val="016544"/>
                </a:solidFill>
                <a:latin typeface="Calibri" pitchFamily="34" charset="0"/>
                <a:cs typeface="Arial" pitchFamily="34" charset="0"/>
              </a:rPr>
              <a:t>About the Regional Environmental </a:t>
            </a:r>
            <a:r>
              <a:rPr lang="en-GB" altLang="en-US" sz="3300" b="0" dirty="0" err="1" smtClean="0">
                <a:solidFill>
                  <a:srgbClr val="016544"/>
                </a:solidFill>
                <a:latin typeface="Calibri" pitchFamily="34" charset="0"/>
                <a:cs typeface="Arial" pitchFamily="34" charset="0"/>
              </a:rPr>
              <a:t>Center</a:t>
            </a:r>
            <a:endParaRPr lang="en-US" sz="3300" b="0" dirty="0">
              <a:solidFill>
                <a:srgbClr val="016544"/>
              </a:solidFill>
            </a:endParaRPr>
          </a:p>
        </p:txBody>
      </p:sp>
      <p:sp>
        <p:nvSpPr>
          <p:cNvPr id="3" name="Content Placeholder 2"/>
          <p:cNvSpPr>
            <a:spLocks noGrp="1"/>
          </p:cNvSpPr>
          <p:nvPr>
            <p:ph sz="quarter" idx="10"/>
          </p:nvPr>
        </p:nvSpPr>
        <p:spPr>
          <a:xfrm>
            <a:off x="539751" y="1247572"/>
            <a:ext cx="4989866" cy="5019675"/>
          </a:xfrm>
        </p:spPr>
        <p:txBody>
          <a:bodyPr/>
          <a:lstStyle/>
          <a:p>
            <a:pPr algn="just">
              <a:defRPr/>
            </a:pPr>
            <a:r>
              <a:rPr lang="en-GB" sz="1800" dirty="0" smtClean="0">
                <a:latin typeface="Calibri" panose="020F0502020204030204" pitchFamily="34" charset="0"/>
              </a:rPr>
              <a:t>The REC was established in 1990 by USA, Hungary and the European Commission to </a:t>
            </a:r>
            <a:r>
              <a:rPr lang="en-GB" sz="1800" dirty="0" smtClean="0">
                <a:solidFill>
                  <a:srgbClr val="016544"/>
                </a:solidFill>
                <a:latin typeface="Calibri" panose="020F0502020204030204" pitchFamily="34" charset="0"/>
              </a:rPr>
              <a:t>enhance cooperation among the key stakeholders and address environmental issues</a:t>
            </a:r>
            <a:r>
              <a:rPr lang="en-GB" sz="1800" dirty="0" smtClean="0">
                <a:latin typeface="Calibri" panose="020F0502020204030204" pitchFamily="34" charset="0"/>
              </a:rPr>
              <a:t> in the region</a:t>
            </a:r>
          </a:p>
          <a:p>
            <a:pPr algn="just">
              <a:defRPr/>
            </a:pPr>
            <a:endParaRPr lang="en-GB" sz="1400" dirty="0" smtClean="0">
              <a:latin typeface="Calibri" panose="020F0502020204030204" pitchFamily="34" charset="0"/>
            </a:endParaRPr>
          </a:p>
          <a:p>
            <a:pPr algn="just">
              <a:defRPr/>
            </a:pPr>
            <a:r>
              <a:rPr lang="en-GB" sz="1800" dirty="0" smtClean="0">
                <a:latin typeface="Calibri" panose="020F0502020204030204" pitchFamily="34" charset="0"/>
              </a:rPr>
              <a:t>The REC has 25 years of experience in supporting the stakeholders in CEE in: </a:t>
            </a:r>
          </a:p>
          <a:p>
            <a:pPr lvl="1">
              <a:defRPr/>
            </a:pPr>
            <a:r>
              <a:rPr lang="en-GB" sz="1800" dirty="0" smtClean="0">
                <a:solidFill>
                  <a:srgbClr val="016544"/>
                </a:solidFill>
                <a:latin typeface="Calibri" panose="020F0502020204030204" pitchFamily="34" charset="0"/>
              </a:rPr>
              <a:t>transition </a:t>
            </a:r>
            <a:r>
              <a:rPr lang="en-GB" sz="1800" dirty="0">
                <a:solidFill>
                  <a:srgbClr val="016544"/>
                </a:solidFill>
                <a:latin typeface="Calibri" panose="020F0502020204030204" pitchFamily="34" charset="0"/>
              </a:rPr>
              <a:t>to democracy and market </a:t>
            </a:r>
            <a:r>
              <a:rPr lang="en-GB" sz="1800" dirty="0" smtClean="0">
                <a:solidFill>
                  <a:srgbClr val="016544"/>
                </a:solidFill>
                <a:latin typeface="Calibri" panose="020F0502020204030204" pitchFamily="34" charset="0"/>
              </a:rPr>
              <a:t>economy;</a:t>
            </a:r>
          </a:p>
          <a:p>
            <a:pPr lvl="1">
              <a:defRPr/>
            </a:pPr>
            <a:r>
              <a:rPr lang="en-GB" sz="1800" dirty="0" smtClean="0">
                <a:solidFill>
                  <a:srgbClr val="016544"/>
                </a:solidFill>
                <a:latin typeface="Calibri" panose="020F0502020204030204" pitchFamily="34" charset="0"/>
              </a:rPr>
              <a:t>EU enlargement process;</a:t>
            </a:r>
          </a:p>
          <a:p>
            <a:pPr lvl="1">
              <a:defRPr/>
            </a:pPr>
            <a:r>
              <a:rPr lang="en-GB" sz="1800" dirty="0" smtClean="0">
                <a:solidFill>
                  <a:srgbClr val="016544"/>
                </a:solidFill>
                <a:latin typeface="Calibri" panose="020F0502020204030204" pitchFamily="34" charset="0"/>
              </a:rPr>
              <a:t>moving </a:t>
            </a:r>
            <a:r>
              <a:rPr lang="en-GB" sz="1800" dirty="0">
                <a:solidFill>
                  <a:srgbClr val="016544"/>
                </a:solidFill>
                <a:latin typeface="Calibri" panose="020F0502020204030204" pitchFamily="34" charset="0"/>
              </a:rPr>
              <a:t>towards sustainable development and green </a:t>
            </a:r>
            <a:r>
              <a:rPr lang="en-GB" sz="1800" dirty="0" smtClean="0">
                <a:solidFill>
                  <a:srgbClr val="016544"/>
                </a:solidFill>
                <a:latin typeface="Calibri" panose="020F0502020204030204" pitchFamily="34" charset="0"/>
              </a:rPr>
              <a:t>growth</a:t>
            </a:r>
          </a:p>
          <a:p>
            <a:pPr marL="0" indent="0" algn="just">
              <a:buNone/>
              <a:defRPr/>
            </a:pPr>
            <a:endParaRPr lang="en-GB" sz="1400" dirty="0" smtClean="0">
              <a:latin typeface="Calibri" panose="020F0502020204030204" pitchFamily="34" charset="0"/>
            </a:endParaRPr>
          </a:p>
          <a:p>
            <a:pPr algn="just">
              <a:defRPr/>
            </a:pPr>
            <a:r>
              <a:rPr lang="en-GB" sz="1800" dirty="0" smtClean="0">
                <a:latin typeface="Calibri" panose="020F0502020204030204" pitchFamily="34" charset="0"/>
              </a:rPr>
              <a:t>The REC has implemented over 2.000 projects with total budget of over 200 MEUR through </a:t>
            </a:r>
            <a:r>
              <a:rPr lang="en-GB" sz="1800" dirty="0" smtClean="0">
                <a:solidFill>
                  <a:srgbClr val="016544"/>
                </a:solidFill>
                <a:latin typeface="Calibri" panose="020F0502020204030204" pitchFamily="34" charset="0"/>
              </a:rPr>
              <a:t>multi-stakeholder partnerships </a:t>
            </a:r>
          </a:p>
          <a:p>
            <a:pPr marL="0" indent="0" algn="just">
              <a:buNone/>
              <a:defRPr/>
            </a:pPr>
            <a:endParaRPr lang="en-GB" sz="2000" dirty="0">
              <a:solidFill>
                <a:srgbClr val="016544"/>
              </a:solidFill>
              <a:latin typeface="Calibri" panose="020F0502020204030204" pitchFamily="34" charset="0"/>
            </a:endParaRPr>
          </a:p>
          <a:p>
            <a:pPr algn="just">
              <a:defRPr/>
            </a:pPr>
            <a:endParaRPr lang="en-GB" sz="2000" dirty="0">
              <a:solidFill>
                <a:srgbClr val="016544"/>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4682" y="1207620"/>
            <a:ext cx="2397165" cy="1598276"/>
          </a:xfrm>
          <a:prstGeom prst="rect">
            <a:avLst/>
          </a:prstGeom>
          <a:effectLst>
            <a:outerShdw blurRad="50800" dist="50800" dir="5400000" algn="ctr" rotWithShape="0">
              <a:schemeClr val="accent5">
                <a:lumMod val="75000"/>
              </a:schemeClr>
            </a:outerShdw>
          </a:effec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16047"/>
          <a:stretch/>
        </p:blipFill>
        <p:spPr>
          <a:xfrm>
            <a:off x="6188906" y="4634696"/>
            <a:ext cx="2722941" cy="1523999"/>
          </a:xfrm>
          <a:prstGeom prst="rect">
            <a:avLst/>
          </a:prstGeom>
          <a:effectLst>
            <a:outerShdw blurRad="50800" dist="50800" dir="5400000" algn="ctr" rotWithShape="0">
              <a:schemeClr val="accent5">
                <a:lumMod val="75000"/>
              </a:scheme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9616" y="2971800"/>
            <a:ext cx="3382231" cy="1371600"/>
          </a:xfrm>
          <a:prstGeom prst="rect">
            <a:avLst/>
          </a:prstGeom>
          <a:effectLst>
            <a:outerShdw blurRad="50800" dist="50800" dir="5400000" algn="ctr" rotWithShape="0">
              <a:schemeClr val="accent5">
                <a:lumMod val="75000"/>
              </a:schemeClr>
            </a:outerShdw>
          </a:effectLst>
        </p:spPr>
      </p:pic>
    </p:spTree>
    <p:extLst>
      <p:ext uri="{BB962C8B-B14F-4D97-AF65-F5344CB8AC3E}">
        <p14:creationId xmlns:p14="http://schemas.microsoft.com/office/powerpoint/2010/main" val="46030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400" b="0" smtClean="0">
                <a:solidFill>
                  <a:srgbClr val="016544"/>
                </a:solidFill>
                <a:latin typeface="Calibri" pitchFamily="34" charset="0"/>
                <a:cs typeface="Arial" pitchFamily="34" charset="0"/>
              </a:rPr>
              <a:t>The REC today…  </a:t>
            </a:r>
            <a:endParaRPr lang="en-US" sz="3400" b="0" dirty="0">
              <a:solidFill>
                <a:srgbClr val="016544"/>
              </a:solidFill>
            </a:endParaRPr>
          </a:p>
        </p:txBody>
      </p:sp>
      <p:sp>
        <p:nvSpPr>
          <p:cNvPr id="4" name="Rectangle 4"/>
          <p:cNvSpPr>
            <a:spLocks noGrp="1" noChangeArrowheads="1"/>
          </p:cNvSpPr>
          <p:nvPr>
            <p:ph sz="quarter" idx="10"/>
          </p:nvPr>
        </p:nvSpPr>
        <p:spPr>
          <a:xfrm>
            <a:off x="576403" y="941373"/>
            <a:ext cx="7815468" cy="3044941"/>
          </a:xfrm>
        </p:spPr>
        <p:txBody>
          <a:bodyPr/>
          <a:lstStyle/>
          <a:p>
            <a:pPr algn="just" eaLnBrk="1" hangingPunct="1">
              <a:defRPr/>
            </a:pPr>
            <a:r>
              <a:rPr lang="en-GB" altLang="en-US" sz="2000" dirty="0" smtClean="0">
                <a:latin typeface="Calibri" panose="020F0502020204030204" pitchFamily="34" charset="0"/>
                <a:cs typeface="Arial" pitchFamily="34" charset="0"/>
              </a:rPr>
              <a:t>is an </a:t>
            </a:r>
            <a:r>
              <a:rPr lang="en-GB" altLang="en-US" sz="2000" dirty="0" smtClean="0">
                <a:solidFill>
                  <a:srgbClr val="016544"/>
                </a:solidFill>
                <a:latin typeface="Calibri" panose="020F0502020204030204" pitchFamily="34" charset="0"/>
                <a:cs typeface="Arial" pitchFamily="34" charset="0"/>
              </a:rPr>
              <a:t>international organisation </a:t>
            </a:r>
            <a:r>
              <a:rPr lang="en-GB" altLang="en-US" sz="2000" dirty="0" smtClean="0">
                <a:latin typeface="Calibri" panose="020F0502020204030204" pitchFamily="34" charset="0"/>
                <a:cs typeface="Arial" pitchFamily="34" charset="0"/>
              </a:rPr>
              <a:t>with head office located in Szentendre, Hungary; </a:t>
            </a:r>
          </a:p>
          <a:p>
            <a:pPr algn="just" eaLnBrk="1" hangingPunct="1">
              <a:defRPr/>
            </a:pPr>
            <a:r>
              <a:rPr lang="en-GB" altLang="en-US" sz="2000" dirty="0" smtClean="0">
                <a:latin typeface="Calibri" panose="020F0502020204030204" pitchFamily="34" charset="0"/>
                <a:cs typeface="Arial" pitchFamily="34" charset="0"/>
              </a:rPr>
              <a:t>is legally based on a </a:t>
            </a:r>
            <a:r>
              <a:rPr lang="en-GB" altLang="en-US" sz="2000" dirty="0" smtClean="0">
                <a:solidFill>
                  <a:srgbClr val="016544"/>
                </a:solidFill>
                <a:latin typeface="Calibri" panose="020F0502020204030204" pitchFamily="34" charset="0"/>
                <a:cs typeface="Arial" pitchFamily="34" charset="0"/>
              </a:rPr>
              <a:t>charter</a:t>
            </a:r>
            <a:r>
              <a:rPr lang="en-GB" altLang="en-US" sz="2000" dirty="0" smtClean="0">
                <a:latin typeface="Calibri" panose="020F0502020204030204" pitchFamily="34" charset="0"/>
                <a:cs typeface="Arial" pitchFamily="34" charset="0"/>
              </a:rPr>
              <a:t> signed by 32 countries and the European Commission;</a:t>
            </a:r>
          </a:p>
          <a:p>
            <a:pPr algn="just" eaLnBrk="1" hangingPunct="1">
              <a:defRPr/>
            </a:pPr>
            <a:r>
              <a:rPr lang="en-GB" altLang="en-US" sz="2000" dirty="0" smtClean="0">
                <a:latin typeface="Calibri" panose="020F0502020204030204" pitchFamily="34" charset="0"/>
                <a:cs typeface="Arial" pitchFamily="34" charset="0"/>
              </a:rPr>
              <a:t>has a </a:t>
            </a:r>
            <a:r>
              <a:rPr lang="en-GB" altLang="en-US" sz="2000" dirty="0" smtClean="0">
                <a:solidFill>
                  <a:srgbClr val="016544"/>
                </a:solidFill>
                <a:latin typeface="Calibri" panose="020F0502020204030204" pitchFamily="34" charset="0"/>
                <a:cs typeface="Arial" pitchFamily="34" charset="0"/>
              </a:rPr>
              <a:t>Board of Directors </a:t>
            </a:r>
            <a:r>
              <a:rPr lang="en-GB" altLang="en-US" sz="2000" dirty="0" smtClean="0">
                <a:latin typeface="Calibri" panose="020F0502020204030204" pitchFamily="34" charset="0"/>
                <a:cs typeface="Arial" pitchFamily="34" charset="0"/>
              </a:rPr>
              <a:t>with international members;  </a:t>
            </a:r>
          </a:p>
          <a:p>
            <a:pPr algn="just" eaLnBrk="1" hangingPunct="1">
              <a:defRPr/>
            </a:pPr>
            <a:r>
              <a:rPr lang="en-GB" altLang="en-US" sz="2000" dirty="0" smtClean="0">
                <a:latin typeface="Calibri" panose="020F0502020204030204" pitchFamily="34" charset="0"/>
                <a:cs typeface="Arial" pitchFamily="34" charset="0"/>
              </a:rPr>
              <a:t>has a regional presence and offices in CEE with an </a:t>
            </a:r>
            <a:r>
              <a:rPr lang="en-GB" altLang="en-US" sz="2000" dirty="0" smtClean="0">
                <a:solidFill>
                  <a:srgbClr val="016544"/>
                </a:solidFill>
                <a:latin typeface="Calibri" panose="020F0502020204030204" pitchFamily="34" charset="0"/>
                <a:cs typeface="Arial" pitchFamily="34" charset="0"/>
              </a:rPr>
              <a:t>international staff </a:t>
            </a:r>
            <a:r>
              <a:rPr lang="en-GB" altLang="en-US" sz="2000" dirty="0" smtClean="0">
                <a:latin typeface="Calibri" panose="020F0502020204030204" pitchFamily="34" charset="0"/>
                <a:cs typeface="Arial" pitchFamily="34" charset="0"/>
              </a:rPr>
              <a:t>of approx. 160 employees;</a:t>
            </a:r>
          </a:p>
          <a:p>
            <a:pPr algn="just" eaLnBrk="1" hangingPunct="1">
              <a:defRPr/>
            </a:pPr>
            <a:r>
              <a:rPr lang="en-GB" altLang="en-US" sz="2000" dirty="0" smtClean="0">
                <a:latin typeface="Calibri" panose="020F0502020204030204" pitchFamily="34" charset="0"/>
                <a:cs typeface="Arial" pitchFamily="34" charset="0"/>
              </a:rPr>
              <a:t>runs projects in EU Member States (in CEE and EU-28); EU Enlargement Countries; </a:t>
            </a:r>
            <a:r>
              <a:rPr lang="en-GB" altLang="ja-JP" sz="2000" dirty="0" smtClean="0">
                <a:latin typeface="Calibri" panose="020F0502020204030204" pitchFamily="34" charset="0"/>
                <a:ea typeface="MS PGothic" pitchFamily="34" charset="-128"/>
                <a:cs typeface="Arial" pitchFamily="34" charset="0"/>
              </a:rPr>
              <a:t>Eastern Partnership Countries; and </a:t>
            </a:r>
            <a:r>
              <a:rPr lang="en-GB" altLang="en-US" sz="2000" dirty="0" smtClean="0">
                <a:latin typeface="Calibri" panose="020F0502020204030204" pitchFamily="34" charset="0"/>
                <a:cs typeface="Arial" pitchFamily="34" charset="0"/>
              </a:rPr>
              <a:t>beyond.</a:t>
            </a:r>
            <a:endParaRPr lang="en-GB" altLang="en-US" sz="2000" dirty="0">
              <a:latin typeface="Calibri" panose="020F0502020204030204" pitchFamily="34" charset="0"/>
              <a:cs typeface="Arial" pitchFamily="34" charset="0"/>
            </a:endParaRPr>
          </a:p>
        </p:txBody>
      </p:sp>
      <p:pic>
        <p:nvPicPr>
          <p:cNvPr id="3" name="Picture 2"/>
          <p:cNvPicPr>
            <a:picLocks noChangeAspect="1"/>
          </p:cNvPicPr>
          <p:nvPr/>
        </p:nvPicPr>
        <p:blipFill>
          <a:blip r:embed="rId2"/>
          <a:stretch>
            <a:fillRect/>
          </a:stretch>
        </p:blipFill>
        <p:spPr>
          <a:xfrm>
            <a:off x="489030" y="4201946"/>
            <a:ext cx="5606970" cy="1855347"/>
          </a:xfrm>
          <a:prstGeom prst="rect">
            <a:avLst/>
          </a:prstGeom>
          <a:effectLst>
            <a:outerShdw blurRad="50800" dist="50800" dir="5400000" algn="ctr" rotWithShape="0">
              <a:schemeClr val="accent5">
                <a:lumMod val="75000"/>
              </a:scheme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4222429"/>
            <a:ext cx="2759542" cy="1834864"/>
          </a:xfrm>
          <a:prstGeom prst="rect">
            <a:avLst/>
          </a:prstGeom>
          <a:effectLst>
            <a:outerShdw blurRad="50800" dist="50800" dir="5400000" algn="ctr" rotWithShape="0">
              <a:schemeClr val="accent5">
                <a:lumMod val="75000"/>
              </a:schemeClr>
            </a:outerShdw>
          </a:effectLst>
        </p:spPr>
      </p:pic>
    </p:spTree>
    <p:extLst>
      <p:ext uri="{BB962C8B-B14F-4D97-AF65-F5344CB8AC3E}">
        <p14:creationId xmlns:p14="http://schemas.microsoft.com/office/powerpoint/2010/main" val="367996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0" dirty="0" smtClean="0">
                <a:solidFill>
                  <a:srgbClr val="016544"/>
                </a:solidFill>
                <a:latin typeface="Calibri" pitchFamily="34" charset="0"/>
              </a:rPr>
              <a:t>Strategy of the REC for 2016-2020</a:t>
            </a:r>
            <a:endParaRPr lang="en-US" b="0" dirty="0">
              <a:solidFill>
                <a:srgbClr val="016544"/>
              </a:solidFill>
            </a:endParaRPr>
          </a:p>
        </p:txBody>
      </p:sp>
      <p:sp>
        <p:nvSpPr>
          <p:cNvPr id="4" name="Content Placeholder 2"/>
          <p:cNvSpPr>
            <a:spLocks noGrp="1"/>
          </p:cNvSpPr>
          <p:nvPr>
            <p:ph sz="quarter" idx="10"/>
          </p:nvPr>
        </p:nvSpPr>
        <p:spPr>
          <a:xfrm>
            <a:off x="665162" y="1143000"/>
            <a:ext cx="8353425" cy="4867275"/>
          </a:xfrm>
        </p:spPr>
        <p:txBody>
          <a:bodyPr/>
          <a:lstStyle/>
          <a:p>
            <a:pPr marL="0" indent="0">
              <a:buNone/>
              <a:defRPr/>
            </a:pPr>
            <a:r>
              <a:rPr lang="en-GB" altLang="en-US" sz="3000" dirty="0" smtClean="0">
                <a:latin typeface="Calibri" panose="020F0502020204030204" pitchFamily="34" charset="0"/>
              </a:rPr>
              <a:t>In its work, the REC focuses on achieving the following results:</a:t>
            </a:r>
          </a:p>
          <a:p>
            <a:pPr marL="0" indent="0">
              <a:buNone/>
              <a:defRPr/>
            </a:pPr>
            <a:endParaRPr lang="en-GB" altLang="en-US" sz="3000" dirty="0" smtClean="0">
              <a:solidFill>
                <a:srgbClr val="016544"/>
              </a:solidFill>
              <a:latin typeface="Calibri" panose="020F0502020204030204" pitchFamily="34" charset="0"/>
            </a:endParaRPr>
          </a:p>
          <a:p>
            <a:pPr marL="120650" indent="0">
              <a:buNone/>
              <a:defRPr/>
            </a:pPr>
            <a:endParaRPr lang="en-GB" altLang="en-US" sz="3000" dirty="0" smtClean="0">
              <a:latin typeface="Calibri" panose="020F0502020204030204" pitchFamily="34" charset="0"/>
            </a:endParaRPr>
          </a:p>
          <a:p>
            <a:pPr marL="120650" indent="0">
              <a:buNone/>
              <a:defRPr/>
            </a:pPr>
            <a:endParaRPr lang="en-GB" altLang="en-US" sz="3000" dirty="0">
              <a:latin typeface="Calibri" panose="020F0502020204030204" pitchFamily="34" charset="0"/>
            </a:endParaRPr>
          </a:p>
          <a:p>
            <a:pPr marL="120650" indent="0">
              <a:buNone/>
              <a:defRPr/>
            </a:pPr>
            <a:endParaRPr lang="en-GB" altLang="en-US" sz="3000" dirty="0" smtClean="0">
              <a:latin typeface="Calibri" panose="020F0502020204030204" pitchFamily="34" charset="0"/>
            </a:endParaRPr>
          </a:p>
          <a:p>
            <a:pPr marL="120650" indent="0">
              <a:buNone/>
              <a:defRPr/>
            </a:pPr>
            <a:r>
              <a:rPr lang="en-GB" altLang="en-US" sz="3000" dirty="0" smtClean="0">
                <a:latin typeface="Calibri" panose="020F0502020204030204" pitchFamily="34" charset="0"/>
              </a:rPr>
              <a:t>with relevant stakeholders </a:t>
            </a:r>
            <a:r>
              <a:rPr lang="en-GB" altLang="en-US" sz="3000" dirty="0">
                <a:latin typeface="Calibri" panose="020F0502020204030204" pitchFamily="34" charset="0"/>
              </a:rPr>
              <a:t>in </a:t>
            </a:r>
            <a:r>
              <a:rPr lang="en-GB" altLang="en-US" sz="3000" dirty="0" smtClean="0">
                <a:latin typeface="Calibri" panose="020F0502020204030204" pitchFamily="34" charset="0"/>
              </a:rPr>
              <a:t>its partner countries and regions </a:t>
            </a:r>
            <a:endParaRPr lang="en-GB" altLang="en-US" sz="3000" dirty="0">
              <a:latin typeface="Calibri" panose="020F0502020204030204" pitchFamily="34" charset="0"/>
            </a:endParaRPr>
          </a:p>
          <a:p>
            <a:pPr marL="636587" lvl="1" indent="0">
              <a:buNone/>
              <a:defRPr/>
            </a:pPr>
            <a:endParaRPr lang="en-GB" altLang="en-US" sz="2000" dirty="0" smtClean="0">
              <a:solidFill>
                <a:srgbClr val="016544"/>
              </a:solidFill>
              <a:latin typeface="Calibri" panose="020F0502020204030204" pitchFamily="34" charset="0"/>
            </a:endParaRPr>
          </a:p>
          <a:p>
            <a:pPr marL="636587" lvl="1" indent="0">
              <a:buNone/>
              <a:defRPr/>
            </a:pPr>
            <a:endParaRPr lang="en-GB" altLang="en-US" sz="1600" b="1" dirty="0">
              <a:solidFill>
                <a:srgbClr val="009900"/>
              </a:solidFill>
              <a:latin typeface="Calibri" panose="020F0502020204030204" pitchFamily="34" charset="0"/>
            </a:endParaRPr>
          </a:p>
          <a:p>
            <a:pPr marL="636587" lvl="1" indent="0">
              <a:buFontTx/>
              <a:buNone/>
              <a:defRPr/>
            </a:pPr>
            <a:endParaRPr lang="en-GB" altLang="en-US" sz="2000" b="1" dirty="0">
              <a:solidFill>
                <a:srgbClr val="006600"/>
              </a:solidFill>
              <a:latin typeface="Calibri" panose="020F0502020204030204" pitchFamily="34" charset="0"/>
            </a:endParaRPr>
          </a:p>
        </p:txBody>
      </p:sp>
      <p:sp>
        <p:nvSpPr>
          <p:cNvPr id="3" name="Oval 2"/>
          <p:cNvSpPr/>
          <p:nvPr/>
        </p:nvSpPr>
        <p:spPr bwMode="auto">
          <a:xfrm>
            <a:off x="5029200" y="4571999"/>
            <a:ext cx="1524000" cy="143827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006634"/>
              </a:buClr>
              <a:buSzPct val="120000"/>
              <a:buFontTx/>
              <a:buChar char="•"/>
              <a:tabLst/>
            </a:pPr>
            <a:endParaRPr kumimoji="0" lang="en-US" sz="4200" b="1" i="0" u="none" strike="noStrike" cap="none" normalizeH="0" baseline="0" smtClean="0">
              <a:ln>
                <a:noFill/>
              </a:ln>
              <a:solidFill>
                <a:schemeClr val="tx1"/>
              </a:solidFill>
              <a:effectLst/>
              <a:latin typeface="OptimaCE"/>
            </a:endParaRPr>
          </a:p>
        </p:txBody>
      </p:sp>
      <p:sp>
        <p:nvSpPr>
          <p:cNvPr id="5" name="Rounded Rectangle 4"/>
          <p:cNvSpPr/>
          <p:nvPr/>
        </p:nvSpPr>
        <p:spPr>
          <a:xfrm>
            <a:off x="756036" y="2377389"/>
            <a:ext cx="2515692" cy="171232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defRPr/>
            </a:pPr>
            <a:r>
              <a:rPr lang="en-GB" altLang="en-US" sz="2200" dirty="0" smtClean="0">
                <a:solidFill>
                  <a:srgbClr val="FFFFFF"/>
                </a:solidFill>
                <a:latin typeface="Calibri" panose="020F0502020204030204" pitchFamily="34" charset="0"/>
              </a:rPr>
              <a:t>Strengthened </a:t>
            </a:r>
            <a:r>
              <a:rPr lang="en-GB" altLang="en-US" sz="2200" dirty="0">
                <a:solidFill>
                  <a:srgbClr val="FFFFFF"/>
                </a:solidFill>
                <a:latin typeface="Calibri" panose="020F0502020204030204" pitchFamily="34" charset="0"/>
              </a:rPr>
              <a:t>environmental governance</a:t>
            </a:r>
          </a:p>
        </p:txBody>
      </p:sp>
      <p:sp>
        <p:nvSpPr>
          <p:cNvPr id="6" name="Rounded Rectangle 5"/>
          <p:cNvSpPr/>
          <p:nvPr/>
        </p:nvSpPr>
        <p:spPr>
          <a:xfrm>
            <a:off x="3271728" y="2401502"/>
            <a:ext cx="2465273" cy="1691110"/>
          </a:xfrm>
          <a:prstGeom prst="roundRect">
            <a:avLst/>
          </a:prstGeom>
          <a:solidFill>
            <a:srgbClr val="FFD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defRPr/>
            </a:pPr>
            <a:r>
              <a:rPr lang="en-GB" sz="2200" dirty="0" smtClean="0">
                <a:solidFill>
                  <a:schemeClr val="accent4">
                    <a:lumMod val="50000"/>
                    <a:lumOff val="50000"/>
                  </a:schemeClr>
                </a:solidFill>
                <a:latin typeface="Calibri" panose="020F0502020204030204" pitchFamily="34" charset="0"/>
              </a:rPr>
              <a:t>Strengthened low-emission</a:t>
            </a:r>
          </a:p>
          <a:p>
            <a:pPr algn="ctr">
              <a:buNone/>
              <a:defRPr/>
            </a:pPr>
            <a:r>
              <a:rPr lang="en-GB" sz="2200" dirty="0" smtClean="0">
                <a:solidFill>
                  <a:schemeClr val="accent4">
                    <a:lumMod val="50000"/>
                    <a:lumOff val="50000"/>
                  </a:schemeClr>
                </a:solidFill>
                <a:latin typeface="Calibri" panose="020F0502020204030204" pitchFamily="34" charset="0"/>
              </a:rPr>
              <a:t>development</a:t>
            </a:r>
            <a:endParaRPr lang="en-GB" sz="2200" dirty="0">
              <a:solidFill>
                <a:schemeClr val="accent4">
                  <a:lumMod val="50000"/>
                  <a:lumOff val="50000"/>
                </a:schemeClr>
              </a:solidFill>
              <a:latin typeface="Calibri" panose="020F0502020204030204" pitchFamily="34" charset="0"/>
            </a:endParaRPr>
          </a:p>
        </p:txBody>
      </p:sp>
      <p:sp>
        <p:nvSpPr>
          <p:cNvPr id="7" name="Rounded Rectangle 6"/>
          <p:cNvSpPr/>
          <p:nvPr/>
        </p:nvSpPr>
        <p:spPr>
          <a:xfrm>
            <a:off x="5726391" y="2401501"/>
            <a:ext cx="2522444" cy="169111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defRPr/>
            </a:pPr>
            <a:r>
              <a:rPr lang="en-GB" sz="2200" dirty="0" smtClean="0">
                <a:solidFill>
                  <a:srgbClr val="FFFFFF"/>
                </a:solidFill>
                <a:latin typeface="Calibri" panose="020F0502020204030204" pitchFamily="34" charset="0"/>
              </a:rPr>
              <a:t>Improved </a:t>
            </a:r>
          </a:p>
          <a:p>
            <a:pPr algn="ctr">
              <a:buNone/>
              <a:defRPr/>
            </a:pPr>
            <a:r>
              <a:rPr lang="en-GB" sz="2200" dirty="0" smtClean="0">
                <a:solidFill>
                  <a:srgbClr val="FFFFFF"/>
                </a:solidFill>
                <a:latin typeface="Calibri" panose="020F0502020204030204" pitchFamily="34" charset="0"/>
              </a:rPr>
              <a:t>natural </a:t>
            </a:r>
            <a:r>
              <a:rPr lang="en-GB" sz="2200" dirty="0">
                <a:solidFill>
                  <a:srgbClr val="FFFFFF"/>
                </a:solidFill>
                <a:latin typeface="Calibri" panose="020F0502020204030204" pitchFamily="34" charset="0"/>
              </a:rPr>
              <a:t>resources management</a:t>
            </a:r>
            <a:endParaRPr lang="en-GB" altLang="en-US" sz="22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08490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282" y="102154"/>
            <a:ext cx="7170918" cy="1143000"/>
          </a:xfrm>
        </p:spPr>
        <p:txBody>
          <a:bodyPr/>
          <a:lstStyle/>
          <a:p>
            <a:r>
              <a:rPr lang="en-GB" altLang="en-US" b="0" dirty="0" smtClean="0">
                <a:solidFill>
                  <a:srgbClr val="016544"/>
                </a:solidFill>
                <a:latin typeface="Calibri" pitchFamily="34" charset="0"/>
              </a:rPr>
              <a:t>Declaration on the Occasion of the 25</a:t>
            </a:r>
            <a:r>
              <a:rPr lang="en-GB" altLang="en-US" b="0" baseline="30000" dirty="0" smtClean="0">
                <a:solidFill>
                  <a:srgbClr val="016544"/>
                </a:solidFill>
                <a:latin typeface="Calibri" pitchFamily="34" charset="0"/>
              </a:rPr>
              <a:t>th</a:t>
            </a:r>
            <a:r>
              <a:rPr lang="en-GB" altLang="en-US" b="0" dirty="0" smtClean="0">
                <a:solidFill>
                  <a:srgbClr val="016544"/>
                </a:solidFill>
                <a:latin typeface="Calibri" pitchFamily="34" charset="0"/>
              </a:rPr>
              <a:t> Anniversary of the REC</a:t>
            </a:r>
            <a:endParaRPr lang="en-US" b="0" dirty="0">
              <a:solidFill>
                <a:srgbClr val="016544"/>
              </a:solidFill>
            </a:endParaRPr>
          </a:p>
        </p:txBody>
      </p:sp>
      <p:sp>
        <p:nvSpPr>
          <p:cNvPr id="4" name="Content Placeholder 2"/>
          <p:cNvSpPr>
            <a:spLocks noGrp="1"/>
          </p:cNvSpPr>
          <p:nvPr>
            <p:ph sz="quarter" idx="10"/>
          </p:nvPr>
        </p:nvSpPr>
        <p:spPr>
          <a:xfrm>
            <a:off x="665162" y="1300163"/>
            <a:ext cx="8353425" cy="4867274"/>
          </a:xfrm>
        </p:spPr>
        <p:txBody>
          <a:bodyPr/>
          <a:lstStyle/>
          <a:p>
            <a:pPr marL="0" indent="0">
              <a:buNone/>
              <a:defRPr/>
            </a:pPr>
            <a:r>
              <a:rPr lang="en-GB" altLang="en-US" dirty="0" smtClean="0">
                <a:latin typeface="Calibri" panose="020F0502020204030204" pitchFamily="34" charset="0"/>
              </a:rPr>
              <a:t>Renewed mandates for the work of the REC:</a:t>
            </a:r>
          </a:p>
          <a:p>
            <a:pPr marL="0" indent="0">
              <a:buNone/>
              <a:defRPr/>
            </a:pPr>
            <a:endParaRPr lang="en-GB" altLang="en-US" sz="3000" dirty="0" smtClean="0">
              <a:latin typeface="Calibri" panose="020F0502020204030204" pitchFamily="34" charset="0"/>
            </a:endParaRPr>
          </a:p>
          <a:p>
            <a:pPr marL="0" indent="0">
              <a:buNone/>
              <a:defRPr/>
            </a:pPr>
            <a:r>
              <a:rPr lang="en-GB" altLang="en-US" sz="3000" dirty="0" smtClean="0">
                <a:latin typeface="Calibri" panose="020F0502020204030204" pitchFamily="34" charset="0"/>
              </a:rPr>
              <a:t> </a:t>
            </a:r>
          </a:p>
          <a:p>
            <a:pPr marL="0" indent="0">
              <a:buNone/>
              <a:defRPr/>
            </a:pPr>
            <a:endParaRPr lang="en-GB" altLang="en-US" sz="3000" dirty="0" smtClean="0">
              <a:latin typeface="Calibri" panose="020F0502020204030204" pitchFamily="34" charset="0"/>
            </a:endParaRPr>
          </a:p>
          <a:p>
            <a:pPr marL="0" indent="0">
              <a:buNone/>
              <a:defRPr/>
            </a:pPr>
            <a:endParaRPr lang="en-GB" altLang="en-US" sz="3000" dirty="0" smtClean="0">
              <a:latin typeface="Calibri" panose="020F0502020204030204" pitchFamily="34" charset="0"/>
            </a:endParaRPr>
          </a:p>
          <a:p>
            <a:pPr marL="0" indent="0">
              <a:buNone/>
              <a:defRPr/>
            </a:pPr>
            <a:endParaRPr lang="en-GB" altLang="en-US" sz="3000" dirty="0" smtClean="0">
              <a:latin typeface="Calibri" panose="020F0502020204030204" pitchFamily="34" charset="0"/>
            </a:endParaRPr>
          </a:p>
          <a:p>
            <a:pPr marL="0" indent="0">
              <a:buNone/>
              <a:defRPr/>
            </a:pPr>
            <a:endParaRPr lang="en-GB" altLang="en-US" sz="3000" dirty="0" smtClean="0">
              <a:solidFill>
                <a:srgbClr val="016544"/>
              </a:solidFill>
              <a:latin typeface="Calibri" panose="020F0502020204030204" pitchFamily="34" charset="0"/>
            </a:endParaRPr>
          </a:p>
          <a:p>
            <a:pPr marL="120650" indent="0">
              <a:buNone/>
              <a:defRPr/>
            </a:pPr>
            <a:endParaRPr lang="en-GB" altLang="en-US" sz="3000" dirty="0" smtClean="0">
              <a:latin typeface="Calibri" panose="020F0502020204030204" pitchFamily="34" charset="0"/>
            </a:endParaRPr>
          </a:p>
          <a:p>
            <a:pPr marL="120650" indent="0">
              <a:buNone/>
              <a:defRPr/>
            </a:pPr>
            <a:endParaRPr lang="en-GB" altLang="en-US" sz="3000" dirty="0">
              <a:latin typeface="Calibri" panose="020F0502020204030204" pitchFamily="34" charset="0"/>
            </a:endParaRPr>
          </a:p>
          <a:p>
            <a:pPr marL="120650" indent="0">
              <a:buNone/>
              <a:defRPr/>
            </a:pPr>
            <a:endParaRPr lang="en-GB" altLang="en-US" sz="3000" dirty="0" smtClean="0">
              <a:latin typeface="Calibri" panose="020F0502020204030204" pitchFamily="34" charset="0"/>
            </a:endParaRPr>
          </a:p>
          <a:p>
            <a:pPr marL="636587" lvl="1" indent="0">
              <a:buNone/>
              <a:defRPr/>
            </a:pPr>
            <a:endParaRPr lang="en-GB" altLang="en-US" sz="2000" dirty="0" smtClean="0">
              <a:solidFill>
                <a:srgbClr val="016544"/>
              </a:solidFill>
              <a:latin typeface="Calibri" panose="020F0502020204030204" pitchFamily="34" charset="0"/>
            </a:endParaRPr>
          </a:p>
          <a:p>
            <a:pPr marL="636587" lvl="1" indent="0">
              <a:buNone/>
              <a:defRPr/>
            </a:pPr>
            <a:endParaRPr lang="en-GB" altLang="en-US" sz="1600" b="1" dirty="0">
              <a:solidFill>
                <a:srgbClr val="009900"/>
              </a:solidFill>
              <a:latin typeface="Calibri" panose="020F0502020204030204" pitchFamily="34" charset="0"/>
            </a:endParaRPr>
          </a:p>
          <a:p>
            <a:pPr marL="636587" lvl="1" indent="0">
              <a:buFontTx/>
              <a:buNone/>
              <a:defRPr/>
            </a:pPr>
            <a:endParaRPr lang="en-GB" altLang="en-US" sz="2000" b="1" dirty="0">
              <a:solidFill>
                <a:srgbClr val="006600"/>
              </a:solidFill>
              <a:latin typeface="Calibri" panose="020F0502020204030204" pitchFamily="34" charset="0"/>
            </a:endParaRPr>
          </a:p>
        </p:txBody>
      </p:sp>
      <p:sp>
        <p:nvSpPr>
          <p:cNvPr id="5" name="Rounded Rectangle 4"/>
          <p:cNvSpPr/>
          <p:nvPr/>
        </p:nvSpPr>
        <p:spPr>
          <a:xfrm>
            <a:off x="696189" y="1905000"/>
            <a:ext cx="5076685" cy="74331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defRPr/>
            </a:pPr>
            <a:r>
              <a:rPr lang="en-GB" altLang="en-US" sz="2400" dirty="0" smtClean="0">
                <a:solidFill>
                  <a:srgbClr val="FFFFFF"/>
                </a:solidFill>
                <a:latin typeface="Calibri" panose="020F0502020204030204" pitchFamily="34" charset="0"/>
              </a:rPr>
              <a:t>SEE 2020 Strategy</a:t>
            </a:r>
            <a:endParaRPr lang="en-GB" altLang="en-US" sz="2400" dirty="0">
              <a:solidFill>
                <a:srgbClr val="FFFFFF"/>
              </a:solidFill>
              <a:latin typeface="Calibri" panose="020F0502020204030204" pitchFamily="34" charset="0"/>
            </a:endParaRPr>
          </a:p>
        </p:txBody>
      </p:sp>
      <p:sp>
        <p:nvSpPr>
          <p:cNvPr id="6" name="Rounded Rectangle 5"/>
          <p:cNvSpPr/>
          <p:nvPr/>
        </p:nvSpPr>
        <p:spPr>
          <a:xfrm>
            <a:off x="719338" y="2686148"/>
            <a:ext cx="5071862" cy="692248"/>
          </a:xfrm>
          <a:prstGeom prst="roundRect">
            <a:avLst/>
          </a:prstGeom>
          <a:solidFill>
            <a:srgbClr val="FFD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defRPr/>
            </a:pPr>
            <a:r>
              <a:rPr lang="en-GB" sz="2400" dirty="0" smtClean="0">
                <a:solidFill>
                  <a:srgbClr val="FFFFFF"/>
                </a:solidFill>
                <a:latin typeface="Calibri" panose="020F0502020204030204" pitchFamily="34" charset="0"/>
              </a:rPr>
              <a:t>Eastern Partnership</a:t>
            </a:r>
            <a:endParaRPr lang="en-GB" sz="2400" dirty="0">
              <a:solidFill>
                <a:srgbClr val="FFFFFF"/>
              </a:solidFill>
              <a:latin typeface="Calibri" panose="020F0502020204030204" pitchFamily="34" charset="0"/>
            </a:endParaRPr>
          </a:p>
        </p:txBody>
      </p:sp>
      <p:sp>
        <p:nvSpPr>
          <p:cNvPr id="7" name="Rounded Rectangle 6"/>
          <p:cNvSpPr/>
          <p:nvPr/>
        </p:nvSpPr>
        <p:spPr>
          <a:xfrm>
            <a:off x="696189" y="3399383"/>
            <a:ext cx="5095011" cy="69937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defRPr/>
            </a:pPr>
            <a:r>
              <a:rPr lang="en-GB" sz="2400" dirty="0" smtClean="0">
                <a:solidFill>
                  <a:srgbClr val="FFFFFF"/>
                </a:solidFill>
                <a:latin typeface="Calibri" panose="020F0502020204030204" pitchFamily="34" charset="0"/>
              </a:rPr>
              <a:t>EU Policies </a:t>
            </a:r>
            <a:endParaRPr lang="en-GB" altLang="en-US" sz="2400" dirty="0">
              <a:solidFill>
                <a:srgbClr val="FFFFFF"/>
              </a:solidFill>
              <a:latin typeface="Calibri" panose="020F0502020204030204" pitchFamily="34" charset="0"/>
            </a:endParaRPr>
          </a:p>
        </p:txBody>
      </p:sp>
      <p:sp>
        <p:nvSpPr>
          <p:cNvPr id="8" name="Rounded Rectangle 7"/>
          <p:cNvSpPr/>
          <p:nvPr/>
        </p:nvSpPr>
        <p:spPr>
          <a:xfrm>
            <a:off x="696189" y="4140728"/>
            <a:ext cx="5095011" cy="752815"/>
          </a:xfrm>
          <a:prstGeom prst="roundRect">
            <a:avLst/>
          </a:prstGeom>
          <a:solidFill>
            <a:srgbClr val="FFD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defRPr/>
            </a:pPr>
            <a:r>
              <a:rPr lang="en-GB" sz="2400" dirty="0" smtClean="0">
                <a:solidFill>
                  <a:srgbClr val="FFFFFF"/>
                </a:solidFill>
                <a:latin typeface="Calibri" panose="020F0502020204030204" pitchFamily="34" charset="0"/>
              </a:rPr>
              <a:t>Circular and Low-Carbon Economy</a:t>
            </a:r>
            <a:endParaRPr lang="en-GB" altLang="en-US" sz="2400" dirty="0">
              <a:solidFill>
                <a:srgbClr val="FFFFFF"/>
              </a:solidFill>
              <a:latin typeface="Calibri" panose="020F0502020204030204" pitchFamily="34" charset="0"/>
            </a:endParaRPr>
          </a:p>
        </p:txBody>
      </p:sp>
      <p:sp>
        <p:nvSpPr>
          <p:cNvPr id="9" name="Rounded Rectangle 8"/>
          <p:cNvSpPr/>
          <p:nvPr/>
        </p:nvSpPr>
        <p:spPr>
          <a:xfrm>
            <a:off x="699886" y="4960127"/>
            <a:ext cx="5091314" cy="75415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defRPr/>
            </a:pPr>
            <a:r>
              <a:rPr lang="en-GB" sz="2400" dirty="0" smtClean="0">
                <a:solidFill>
                  <a:srgbClr val="FFFFFF"/>
                </a:solidFill>
                <a:latin typeface="Calibri" panose="020F0502020204030204" pitchFamily="34" charset="0"/>
              </a:rPr>
              <a:t>Post-2015 Development Agenda</a:t>
            </a:r>
            <a:endParaRPr lang="en-GB" altLang="en-US" sz="2400" dirty="0">
              <a:solidFill>
                <a:srgbClr val="FFFFFF"/>
              </a:solidFill>
              <a:latin typeface="Calibri" panose="020F0502020204030204" pitchFamily="34" charset="0"/>
            </a:endParaRPr>
          </a:p>
        </p:txBody>
      </p:sp>
      <p:sp>
        <p:nvSpPr>
          <p:cNvPr id="11" name="Rounded Rectangle 10"/>
          <p:cNvSpPr/>
          <p:nvPr/>
        </p:nvSpPr>
        <p:spPr bwMode="auto">
          <a:xfrm>
            <a:off x="6781800" y="3733800"/>
            <a:ext cx="1828800" cy="9906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006634"/>
              </a:buClr>
              <a:buSzPct val="120000"/>
              <a:buFontTx/>
              <a:buChar char="•"/>
              <a:tabLst/>
            </a:pPr>
            <a:endParaRPr kumimoji="0" lang="en-US" sz="4200" b="1" i="0" u="none" strike="noStrike" cap="none" normalizeH="0" baseline="0" smtClean="0">
              <a:ln>
                <a:noFill/>
              </a:ln>
              <a:solidFill>
                <a:schemeClr val="tx1"/>
              </a:solidFill>
              <a:effectLst/>
              <a:latin typeface="OptimaCE"/>
            </a:endParaRPr>
          </a:p>
        </p:txBody>
      </p:sp>
    </p:spTree>
    <p:extLst>
      <p:ext uri="{BB962C8B-B14F-4D97-AF65-F5344CB8AC3E}">
        <p14:creationId xmlns:p14="http://schemas.microsoft.com/office/powerpoint/2010/main" val="57015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r>
              <a:rPr lang="de-DE" altLang="en-US" dirty="0" smtClean="0"/>
              <a:t>Sustainable development c</a:t>
            </a:r>
            <a:r>
              <a:rPr lang="de-DE" altLang="en-US" dirty="0" smtClean="0"/>
              <a:t>hallenges</a:t>
            </a:r>
            <a:r>
              <a:rPr lang="de-DE" altLang="en-US" dirty="0" smtClean="0"/>
              <a:t>:</a:t>
            </a:r>
          </a:p>
        </p:txBody>
      </p:sp>
      <p:sp>
        <p:nvSpPr>
          <p:cNvPr id="4" name="Content Placeholder 3"/>
          <p:cNvSpPr>
            <a:spLocks noGrp="1"/>
          </p:cNvSpPr>
          <p:nvPr>
            <p:ph idx="1"/>
          </p:nvPr>
        </p:nvSpPr>
        <p:spPr>
          <a:xfrm>
            <a:off x="539750" y="880452"/>
            <a:ext cx="8353425" cy="4968875"/>
          </a:xfrm>
        </p:spPr>
        <p:txBody>
          <a:bodyPr/>
          <a:lstStyle/>
          <a:p>
            <a:r>
              <a:rPr lang="de-DE" altLang="en-US" dirty="0" smtClean="0"/>
              <a:t>Political will</a:t>
            </a:r>
          </a:p>
          <a:p>
            <a:r>
              <a:rPr lang="de-DE" altLang="en-US" dirty="0" smtClean="0"/>
              <a:t>Capacities and institutions</a:t>
            </a:r>
          </a:p>
          <a:p>
            <a:r>
              <a:rPr lang="en-US" altLang="en-US" dirty="0" smtClean="0"/>
              <a:t>Putting forward appropriate governance mechanisms and incentives</a:t>
            </a:r>
          </a:p>
          <a:p>
            <a:r>
              <a:rPr lang="en-US" altLang="en-US" dirty="0" smtClean="0"/>
              <a:t>Coupling commitments with tools to reach objectives</a:t>
            </a:r>
          </a:p>
          <a:p>
            <a:r>
              <a:rPr lang="en-US" altLang="en-US" dirty="0" smtClean="0"/>
              <a:t>Intra-governmental coordination within the administrations</a:t>
            </a:r>
          </a:p>
          <a:p>
            <a:r>
              <a:rPr lang="de-DE" altLang="en-US" dirty="0" smtClean="0"/>
              <a:t>Low awareness of the society in SEE countries</a:t>
            </a:r>
          </a:p>
          <a:p>
            <a:r>
              <a:rPr lang="de-DE" altLang="en-US" dirty="0" smtClean="0"/>
              <a:t>Practical &amp; technical knowledge for implementation in SEE countries</a:t>
            </a:r>
          </a:p>
          <a:p>
            <a:endParaRPr lang="en-GB" dirty="0"/>
          </a:p>
        </p:txBody>
      </p:sp>
    </p:spTree>
    <p:extLst>
      <p:ext uri="{BB962C8B-B14F-4D97-AF65-F5344CB8AC3E}">
        <p14:creationId xmlns:p14="http://schemas.microsoft.com/office/powerpoint/2010/main" val="38980530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1611312" y="3048000"/>
            <a:ext cx="6959600" cy="2187575"/>
          </a:xfrm>
        </p:spPr>
      </p:pic>
      <p:sp>
        <p:nvSpPr>
          <p:cNvPr id="3" name="Content Placeholder 2"/>
          <p:cNvSpPr txBox="1">
            <a:spLocks/>
          </p:cNvSpPr>
          <p:nvPr/>
        </p:nvSpPr>
        <p:spPr bwMode="auto">
          <a:xfrm>
            <a:off x="1143000" y="914400"/>
            <a:ext cx="759142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7663" indent="-347663" algn="l" rtl="0" eaLnBrk="1" fontAlgn="base" hangingPunct="1">
              <a:spcBef>
                <a:spcPct val="20000"/>
              </a:spcBef>
              <a:spcAft>
                <a:spcPct val="0"/>
              </a:spcAft>
              <a:buClr>
                <a:srgbClr val="006634"/>
              </a:buClr>
              <a:buChar char="•"/>
              <a:defRPr sz="2800">
                <a:solidFill>
                  <a:schemeClr val="tx1"/>
                </a:solidFill>
                <a:latin typeface="Calibri" panose="020F0502020204030204" pitchFamily="34" charset="0"/>
                <a:ea typeface="+mn-ea"/>
                <a:cs typeface="+mn-cs"/>
              </a:defRPr>
            </a:lvl1pPr>
            <a:lvl2pPr marL="863600" indent="-227013" algn="l" rtl="0" eaLnBrk="1" fontAlgn="base" hangingPunct="1">
              <a:spcBef>
                <a:spcPct val="20000"/>
              </a:spcBef>
              <a:spcAft>
                <a:spcPct val="0"/>
              </a:spcAft>
              <a:buClr>
                <a:srgbClr val="006634"/>
              </a:buClr>
              <a:buChar char="•"/>
              <a:defRPr sz="2400">
                <a:solidFill>
                  <a:schemeClr val="tx1"/>
                </a:solidFill>
                <a:latin typeface="Calibri" panose="020F0502020204030204" pitchFamily="34" charset="0"/>
              </a:defRPr>
            </a:lvl2pPr>
            <a:lvl3pPr marL="1600200" indent="-244475" algn="l" rtl="0" eaLnBrk="1" fontAlgn="base" hangingPunct="1">
              <a:spcBef>
                <a:spcPct val="20000"/>
              </a:spcBef>
              <a:spcAft>
                <a:spcPct val="0"/>
              </a:spcAft>
              <a:buClr>
                <a:srgbClr val="006634"/>
              </a:buClr>
              <a:buChar char="•"/>
              <a:defRPr sz="2400">
                <a:solidFill>
                  <a:schemeClr val="tx1"/>
                </a:solidFill>
                <a:latin typeface="Calibri" panose="020F0502020204030204" pitchFamily="34" charset="0"/>
              </a:defRPr>
            </a:lvl3pPr>
            <a:lvl4pPr marL="2286000" indent="-234950" algn="l" rtl="0" eaLnBrk="1" fontAlgn="base" hangingPunct="1">
              <a:spcBef>
                <a:spcPct val="20000"/>
              </a:spcBef>
              <a:spcAft>
                <a:spcPct val="0"/>
              </a:spcAft>
              <a:buClr>
                <a:srgbClr val="006634"/>
              </a:buClr>
              <a:buChar char="•"/>
              <a:defRPr sz="2000">
                <a:solidFill>
                  <a:schemeClr val="tx1"/>
                </a:solidFill>
                <a:latin typeface="+mn-lt"/>
              </a:defRPr>
            </a:lvl4pPr>
            <a:lvl5pPr marL="2857500" indent="-261938" algn="l" rtl="0" eaLnBrk="1" fontAlgn="base" hangingPunct="1">
              <a:spcBef>
                <a:spcPct val="20000"/>
              </a:spcBef>
              <a:spcAft>
                <a:spcPct val="0"/>
              </a:spcAft>
              <a:buClr>
                <a:srgbClr val="006634"/>
              </a:buClr>
              <a:buChar char="•"/>
              <a:defRPr sz="2000">
                <a:solidFill>
                  <a:schemeClr val="tx1"/>
                </a:solidFill>
                <a:latin typeface="+mn-lt"/>
              </a:defRPr>
            </a:lvl5pPr>
            <a:lvl6pPr marL="3314700" indent="-261938" algn="l" rtl="0" eaLnBrk="1" fontAlgn="base" hangingPunct="1">
              <a:spcBef>
                <a:spcPct val="20000"/>
              </a:spcBef>
              <a:spcAft>
                <a:spcPct val="0"/>
              </a:spcAft>
              <a:buClr>
                <a:srgbClr val="006634"/>
              </a:buClr>
              <a:buChar char="•"/>
              <a:defRPr sz="2000">
                <a:solidFill>
                  <a:schemeClr val="tx1"/>
                </a:solidFill>
                <a:latin typeface="+mn-lt"/>
              </a:defRPr>
            </a:lvl6pPr>
            <a:lvl7pPr marL="3771900" indent="-261938" algn="l" rtl="0" eaLnBrk="1" fontAlgn="base" hangingPunct="1">
              <a:spcBef>
                <a:spcPct val="20000"/>
              </a:spcBef>
              <a:spcAft>
                <a:spcPct val="0"/>
              </a:spcAft>
              <a:buClr>
                <a:srgbClr val="006634"/>
              </a:buClr>
              <a:buChar char="•"/>
              <a:defRPr sz="2000">
                <a:solidFill>
                  <a:schemeClr val="tx1"/>
                </a:solidFill>
                <a:latin typeface="+mn-lt"/>
              </a:defRPr>
            </a:lvl7pPr>
            <a:lvl8pPr marL="4229100" indent="-261938" algn="l" rtl="0" eaLnBrk="1" fontAlgn="base" hangingPunct="1">
              <a:spcBef>
                <a:spcPct val="20000"/>
              </a:spcBef>
              <a:spcAft>
                <a:spcPct val="0"/>
              </a:spcAft>
              <a:buClr>
                <a:srgbClr val="006634"/>
              </a:buClr>
              <a:buChar char="•"/>
              <a:defRPr sz="2000">
                <a:solidFill>
                  <a:schemeClr val="tx1"/>
                </a:solidFill>
                <a:latin typeface="+mn-lt"/>
              </a:defRPr>
            </a:lvl8pPr>
            <a:lvl9pPr marL="4686300" indent="-261938" algn="l" rtl="0" eaLnBrk="1" fontAlgn="base" hangingPunct="1">
              <a:spcBef>
                <a:spcPct val="20000"/>
              </a:spcBef>
              <a:spcAft>
                <a:spcPct val="0"/>
              </a:spcAft>
              <a:buClr>
                <a:srgbClr val="006634"/>
              </a:buClr>
              <a:buChar char="•"/>
              <a:defRPr sz="2000">
                <a:solidFill>
                  <a:schemeClr val="tx1"/>
                </a:solidFill>
                <a:latin typeface="+mn-lt"/>
              </a:defRPr>
            </a:lvl9pPr>
          </a:lstStyle>
          <a:p>
            <a:pPr marL="0" indent="0" algn="ctr">
              <a:buSzTx/>
              <a:buFontTx/>
              <a:buNone/>
            </a:pPr>
            <a:r>
              <a:rPr lang="en-US" sz="4000" b="0" kern="0" dirty="0" smtClean="0">
                <a:solidFill>
                  <a:srgbClr val="016544"/>
                </a:solidFill>
              </a:rPr>
              <a:t>REC as an agent for the transfer </a:t>
            </a:r>
            <a:r>
              <a:rPr lang="en-US" sz="4000" b="0" kern="0" dirty="0" smtClean="0">
                <a:solidFill>
                  <a:srgbClr val="016544"/>
                </a:solidFill>
              </a:rPr>
              <a:t>of knowledge </a:t>
            </a:r>
          </a:p>
          <a:p>
            <a:pPr marL="0" indent="0" algn="ctr">
              <a:buSzTx/>
              <a:buFontTx/>
              <a:buNone/>
            </a:pPr>
            <a:r>
              <a:rPr lang="en-US" b="0" kern="0" dirty="0" smtClean="0">
                <a:solidFill>
                  <a:srgbClr val="016544"/>
                </a:solidFill>
              </a:rPr>
              <a:t>to countries and regions</a:t>
            </a:r>
          </a:p>
        </p:txBody>
      </p:sp>
    </p:spTree>
    <p:extLst>
      <p:ext uri="{BB962C8B-B14F-4D97-AF65-F5344CB8AC3E}">
        <p14:creationId xmlns:p14="http://schemas.microsoft.com/office/powerpoint/2010/main" val="37132791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dirty="0" smtClean="0">
                <a:latin typeface="Calibri" panose="020F0502020204030204" pitchFamily="34" charset="0"/>
              </a:rPr>
              <a:t> Climate Change and Clean Energy </a:t>
            </a:r>
          </a:p>
        </p:txBody>
      </p:sp>
      <p:sp>
        <p:nvSpPr>
          <p:cNvPr id="23555" name="Rectangle 3"/>
          <p:cNvSpPr>
            <a:spLocks noGrp="1" noChangeArrowheads="1"/>
          </p:cNvSpPr>
          <p:nvPr>
            <p:ph type="body" idx="1"/>
          </p:nvPr>
        </p:nvSpPr>
        <p:spPr>
          <a:xfrm>
            <a:off x="498475" y="1143001"/>
            <a:ext cx="8416925" cy="5041900"/>
          </a:xfrm>
        </p:spPr>
        <p:txBody>
          <a:bodyPr/>
          <a:lstStyle/>
          <a:p>
            <a:pPr eaLnBrk="1" hangingPunct="1">
              <a:lnSpc>
                <a:spcPct val="80000"/>
              </a:lnSpc>
              <a:defRPr/>
            </a:pPr>
            <a:r>
              <a:rPr lang="en-GB" altLang="en-US" sz="2000" b="1" dirty="0" smtClean="0">
                <a:latin typeface="Calibri" panose="020F0502020204030204" pitchFamily="34" charset="0"/>
              </a:rPr>
              <a:t>Promotion of Low-Carbon Society</a:t>
            </a:r>
          </a:p>
          <a:p>
            <a:pPr lvl="1"/>
            <a:r>
              <a:rPr lang="en-US" sz="1800" dirty="0" smtClean="0">
                <a:solidFill>
                  <a:srgbClr val="006600"/>
                </a:solidFill>
                <a:latin typeface="Calibri" panose="020F0502020204030204" pitchFamily="34" charset="0"/>
              </a:rPr>
              <a:t>SLED </a:t>
            </a:r>
            <a:r>
              <a:rPr lang="en-US" sz="1800" dirty="0">
                <a:solidFill>
                  <a:srgbClr val="006600"/>
                </a:solidFill>
                <a:latin typeface="Calibri" panose="020F0502020204030204" pitchFamily="34" charset="0"/>
              </a:rPr>
              <a:t>(Supporting Low Emission Development in South East Europe)</a:t>
            </a:r>
            <a:r>
              <a:rPr lang="en-US" sz="1200" dirty="0">
                <a:latin typeface="Calibri" panose="020F0502020204030204" pitchFamily="34" charset="0"/>
              </a:rPr>
              <a:t> </a:t>
            </a:r>
            <a:endParaRPr lang="en-US" sz="1200" dirty="0" smtClean="0">
              <a:latin typeface="Calibri" panose="020F0502020204030204" pitchFamily="34" charset="0"/>
            </a:endParaRPr>
          </a:p>
          <a:p>
            <a:pPr lvl="2"/>
            <a:r>
              <a:rPr lang="en-US" sz="1600" dirty="0" smtClean="0">
                <a:latin typeface="Calibri" panose="020F0502020204030204" pitchFamily="34" charset="0"/>
              </a:rPr>
              <a:t>Modelling </a:t>
            </a:r>
            <a:r>
              <a:rPr lang="en-US" sz="1600" dirty="0" err="1" smtClean="0">
                <a:latin typeface="Calibri" panose="020F0502020204030204" pitchFamily="34" charset="0"/>
              </a:rPr>
              <a:t>decarbonisation</a:t>
            </a:r>
            <a:r>
              <a:rPr lang="en-US" sz="1600" dirty="0" smtClean="0">
                <a:latin typeface="Calibri" panose="020F0502020204030204" pitchFamily="34" charset="0"/>
              </a:rPr>
              <a:t> pathways for the electricity and residential building sector</a:t>
            </a:r>
            <a:endParaRPr lang="en-GB" altLang="en-US" sz="1600" b="1" dirty="0" smtClean="0">
              <a:latin typeface="Calibri" panose="020F0502020204030204" pitchFamily="34" charset="0"/>
            </a:endParaRPr>
          </a:p>
          <a:p>
            <a:pPr lvl="1" eaLnBrk="1" hangingPunct="1">
              <a:lnSpc>
                <a:spcPct val="80000"/>
              </a:lnSpc>
              <a:defRPr/>
            </a:pPr>
            <a:r>
              <a:rPr lang="en-GB" altLang="en-US" sz="1800" dirty="0" smtClean="0">
                <a:solidFill>
                  <a:srgbClr val="006600"/>
                </a:solidFill>
                <a:latin typeface="Calibri" panose="020F0502020204030204" pitchFamily="34" charset="0"/>
              </a:rPr>
              <a:t>Local Governments Action </a:t>
            </a:r>
          </a:p>
          <a:p>
            <a:pPr lvl="2" eaLnBrk="1" hangingPunct="1">
              <a:lnSpc>
                <a:spcPct val="80000"/>
              </a:lnSpc>
              <a:defRPr/>
            </a:pPr>
            <a:r>
              <a:rPr lang="en-US" altLang="en-US" sz="1600" dirty="0" smtClean="0">
                <a:latin typeface="Calibri" panose="020F0502020204030204" pitchFamily="34" charset="0"/>
              </a:rPr>
              <a:t>Networking action for mobilising local governments in the EU to take active part in international climate and energy debate</a:t>
            </a:r>
          </a:p>
          <a:p>
            <a:pPr lvl="1" eaLnBrk="1" hangingPunct="1">
              <a:lnSpc>
                <a:spcPct val="80000"/>
              </a:lnSpc>
              <a:defRPr/>
            </a:pPr>
            <a:r>
              <a:rPr lang="en-US" altLang="en-US" sz="1800" dirty="0" smtClean="0">
                <a:solidFill>
                  <a:srgbClr val="006600"/>
                </a:solidFill>
                <a:latin typeface="Calibri" panose="020F0502020204030204" pitchFamily="34" charset="0"/>
              </a:rPr>
              <a:t>Financing Low-Carbon refurbishment </a:t>
            </a:r>
            <a:endParaRPr lang="en-GB" altLang="en-US" sz="1800" dirty="0" smtClean="0">
              <a:solidFill>
                <a:srgbClr val="006600"/>
              </a:solidFill>
              <a:latin typeface="Calibri" panose="020F0502020204030204" pitchFamily="34" charset="0"/>
            </a:endParaRPr>
          </a:p>
          <a:p>
            <a:pPr lvl="2" eaLnBrk="1" hangingPunct="1">
              <a:lnSpc>
                <a:spcPct val="80000"/>
              </a:lnSpc>
              <a:defRPr/>
            </a:pPr>
            <a:r>
              <a:rPr lang="en-US" altLang="en-US" sz="1600" dirty="0" smtClean="0">
                <a:latin typeface="Calibri" panose="020F0502020204030204" pitchFamily="34" charset="0"/>
              </a:rPr>
              <a:t>Demonstration project in the CEE region for improving conditions for financing low-carbon refurbishment projects </a:t>
            </a:r>
            <a:endParaRPr lang="en-US" altLang="en-US" sz="1600" dirty="0">
              <a:latin typeface="Calibri" panose="020F0502020204030204" pitchFamily="34" charset="0"/>
            </a:endParaRPr>
          </a:p>
          <a:p>
            <a:pPr marL="904875" lvl="1" indent="-285750" eaLnBrk="1" hangingPunct="1">
              <a:lnSpc>
                <a:spcPct val="80000"/>
              </a:lnSpc>
              <a:defRPr/>
            </a:pPr>
            <a:r>
              <a:rPr lang="en-GB" altLang="en-US" sz="1800" dirty="0" smtClean="0">
                <a:solidFill>
                  <a:srgbClr val="006600"/>
                </a:solidFill>
                <a:latin typeface="Calibri" panose="020F0502020204030204" pitchFamily="34" charset="0"/>
              </a:rPr>
              <a:t>Regions for Sustainable Change </a:t>
            </a:r>
          </a:p>
          <a:p>
            <a:pPr lvl="2" eaLnBrk="1" hangingPunct="1">
              <a:lnSpc>
                <a:spcPct val="80000"/>
              </a:lnSpc>
              <a:defRPr/>
            </a:pPr>
            <a:r>
              <a:rPr lang="en-GB" altLang="en-US" sz="1600" dirty="0" smtClean="0">
                <a:latin typeface="Calibri" panose="020F0502020204030204" pitchFamily="34" charset="0"/>
              </a:rPr>
              <a:t>REC is the lead partner in a 12-member partnership incorporating climate change into the economic and regional development plans of 12 EU regions</a:t>
            </a:r>
          </a:p>
          <a:p>
            <a:pPr eaLnBrk="1" hangingPunct="1">
              <a:lnSpc>
                <a:spcPct val="80000"/>
              </a:lnSpc>
              <a:defRPr/>
            </a:pPr>
            <a:r>
              <a:rPr lang="en-GB" altLang="en-US" sz="2000" b="1" dirty="0" smtClean="0">
                <a:latin typeface="Calibri" panose="020F0502020204030204" pitchFamily="34" charset="0"/>
              </a:rPr>
              <a:t>Promotion of Sustainable Energies</a:t>
            </a:r>
          </a:p>
          <a:p>
            <a:pPr lvl="1" eaLnBrk="1" hangingPunct="1">
              <a:lnSpc>
                <a:spcPct val="80000"/>
              </a:lnSpc>
              <a:defRPr/>
            </a:pPr>
            <a:r>
              <a:rPr lang="en-GB" altLang="en-US" sz="1800" dirty="0" smtClean="0">
                <a:solidFill>
                  <a:srgbClr val="006600"/>
                </a:solidFill>
                <a:latin typeface="Calibri" panose="020F0502020204030204" pitchFamily="34" charset="0"/>
              </a:rPr>
              <a:t>INTENSE</a:t>
            </a:r>
            <a:r>
              <a:rPr lang="en-GB" altLang="en-US" sz="1800" dirty="0" smtClean="0">
                <a:latin typeface="Calibri" panose="020F0502020204030204" pitchFamily="34" charset="0"/>
              </a:rPr>
              <a:t> </a:t>
            </a:r>
          </a:p>
          <a:p>
            <a:pPr lvl="2" eaLnBrk="1" hangingPunct="1">
              <a:lnSpc>
                <a:spcPct val="80000"/>
              </a:lnSpc>
              <a:defRPr/>
            </a:pPr>
            <a:r>
              <a:rPr lang="en-GB" altLang="en-US" sz="1600" dirty="0" smtClean="0">
                <a:latin typeface="Calibri" panose="020F0502020204030204" pitchFamily="34" charset="0"/>
              </a:rPr>
              <a:t>transferring of intelligent energy-saving measures from municipal housing in old EU member countries (Germany) to new members and candidate countries </a:t>
            </a:r>
          </a:p>
          <a:p>
            <a:pPr lvl="1" eaLnBrk="1" hangingPunct="1">
              <a:lnSpc>
                <a:spcPct val="80000"/>
              </a:lnSpc>
              <a:defRPr/>
            </a:pPr>
            <a:r>
              <a:rPr lang="en-GB" altLang="en-US" sz="1800" dirty="0" smtClean="0">
                <a:solidFill>
                  <a:srgbClr val="006600"/>
                </a:solidFill>
                <a:latin typeface="Calibri" panose="020F0502020204030204" pitchFamily="34" charset="0"/>
              </a:rPr>
              <a:t>EU-China Clean Energy Center project </a:t>
            </a:r>
          </a:p>
          <a:p>
            <a:pPr lvl="2" eaLnBrk="1" hangingPunct="1">
              <a:lnSpc>
                <a:spcPct val="80000"/>
              </a:lnSpc>
              <a:defRPr/>
            </a:pPr>
            <a:r>
              <a:rPr lang="en-GB" altLang="en-US" sz="1600" dirty="0" smtClean="0">
                <a:latin typeface="Calibri" panose="020F0502020204030204" pitchFamily="34" charset="0"/>
              </a:rPr>
              <a:t>Facilitating cooperation between China and the EU in the field of clean, sustainable energy and GHG emission mitigation through the Center set in Beijing</a:t>
            </a:r>
          </a:p>
          <a:p>
            <a:pPr eaLnBrk="1" hangingPunct="1">
              <a:lnSpc>
                <a:spcPct val="80000"/>
              </a:lnSpc>
              <a:defRPr/>
            </a:pPr>
            <a:endParaRPr lang="en-US" altLang="en-US" sz="2000" dirty="0" smtClean="0"/>
          </a:p>
        </p:txBody>
      </p:sp>
    </p:spTree>
    <p:extLst>
      <p:ext uri="{BB962C8B-B14F-4D97-AF65-F5344CB8AC3E}">
        <p14:creationId xmlns:p14="http://schemas.microsoft.com/office/powerpoint/2010/main" val="245569555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0" y="0"/>
            <a:ext cx="9143997" cy="6857999"/>
          </a:xfrm>
          <a:prstGeom prst="rect">
            <a:avLst/>
          </a:prstGeom>
        </p:spPr>
      </p:pic>
      <p:sp>
        <p:nvSpPr>
          <p:cNvPr id="6" name="Title 1"/>
          <p:cNvSpPr txBox="1">
            <a:spLocks/>
          </p:cNvSpPr>
          <p:nvPr/>
        </p:nvSpPr>
        <p:spPr bwMode="auto">
          <a:xfrm>
            <a:off x="1160393" y="962439"/>
            <a:ext cx="5486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fontAlgn="auto">
              <a:spcAft>
                <a:spcPts val="0"/>
              </a:spcAft>
              <a:buClrTx/>
              <a:buSzTx/>
            </a:pPr>
            <a:endParaRPr lang="en-US" sz="2550" b="0" dirty="0">
              <a:solidFill>
                <a:srgbClr val="5B9BD5">
                  <a:lumMod val="75000"/>
                </a:srgbClr>
              </a:solidFill>
            </a:endParaRPr>
          </a:p>
        </p:txBody>
      </p:sp>
      <p:sp>
        <p:nvSpPr>
          <p:cNvPr id="3" name="Content Placeholder 2"/>
          <p:cNvSpPr>
            <a:spLocks noGrp="1"/>
          </p:cNvSpPr>
          <p:nvPr>
            <p:ph idx="1"/>
          </p:nvPr>
        </p:nvSpPr>
        <p:spPr>
          <a:xfrm>
            <a:off x="879231" y="1909777"/>
            <a:ext cx="2849598" cy="3293413"/>
          </a:xfrm>
          <a:gradFill>
            <a:gsLst>
              <a:gs pos="0">
                <a:srgbClr val="92D050"/>
              </a:gs>
              <a:gs pos="50000">
                <a:srgbClr val="D0F0D0">
                  <a:shade val="67500"/>
                  <a:satMod val="115000"/>
                </a:srgbClr>
              </a:gs>
              <a:gs pos="100000">
                <a:srgbClr val="D0F0D0">
                  <a:shade val="100000"/>
                  <a:satMod val="115000"/>
                </a:srgbClr>
              </a:gs>
            </a:gsLst>
            <a:lin ang="2700000" scaled="1"/>
          </a:gradFill>
        </p:spPr>
        <p:txBody>
          <a:bodyPr>
            <a:noAutofit/>
          </a:bodyPr>
          <a:lstStyle/>
          <a:p>
            <a:r>
              <a:rPr lang="en-US" sz="1600" dirty="0">
                <a:latin typeface="Calibri" panose="020F0502020204030204" pitchFamily="34" charset="0"/>
              </a:rPr>
              <a:t>REC’s project with 1.25 MEUR funding from the Austrian Development Cooperation for 2013-2015;</a:t>
            </a:r>
          </a:p>
          <a:p>
            <a:r>
              <a:rPr lang="en-US" sz="1600" dirty="0">
                <a:latin typeface="Calibri" panose="020F0502020204030204" pitchFamily="34" charset="0"/>
              </a:rPr>
              <a:t>Assessing and identifying options for low-emission development in electricity generation and energy efficiency of residential buildings in South Eastern Europe; </a:t>
            </a:r>
          </a:p>
          <a:p>
            <a:r>
              <a:rPr lang="en-US" sz="1600" dirty="0">
                <a:latin typeface="Calibri" panose="020F0502020204030204" pitchFamily="34" charset="0"/>
              </a:rPr>
              <a:t>In focus: Albania, FYR Macedonia, Kosovo*, Montenegro and Serbia</a:t>
            </a:r>
          </a:p>
          <a:p>
            <a:endParaRPr lang="en-US" sz="1600" dirty="0"/>
          </a:p>
        </p:txBody>
      </p:sp>
      <p:sp>
        <p:nvSpPr>
          <p:cNvPr id="7" name="Rounded Rectangle 6"/>
          <p:cNvSpPr/>
          <p:nvPr/>
        </p:nvSpPr>
        <p:spPr>
          <a:xfrm>
            <a:off x="1193701" y="962439"/>
            <a:ext cx="4864199" cy="80010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buClrTx/>
              <a:buSzTx/>
              <a:buNone/>
            </a:pPr>
            <a:r>
              <a:rPr lang="en-GB" altLang="en-US" sz="2250" b="0" dirty="0">
                <a:solidFill>
                  <a:srgbClr val="016544"/>
                </a:solidFill>
                <a:cs typeface="Arial" pitchFamily="34" charset="0"/>
              </a:rPr>
              <a:t>Supporting Low-emission Development </a:t>
            </a:r>
          </a:p>
          <a:p>
            <a:pPr fontAlgn="auto">
              <a:spcBef>
                <a:spcPts val="0"/>
              </a:spcBef>
              <a:spcAft>
                <a:spcPts val="0"/>
              </a:spcAft>
              <a:buClrTx/>
              <a:buSzTx/>
              <a:buNone/>
            </a:pPr>
            <a:r>
              <a:rPr lang="en-GB" altLang="en-US" sz="2250" b="0" dirty="0">
                <a:solidFill>
                  <a:srgbClr val="016544"/>
                </a:solidFill>
                <a:cs typeface="Arial" pitchFamily="34" charset="0"/>
              </a:rPr>
              <a:t>in South Eastern Europe (SLED) </a:t>
            </a:r>
            <a:endParaRPr lang="en-US" sz="2250" b="0" dirty="0">
              <a:solidFill>
                <a:srgbClr val="016544"/>
              </a:solidFill>
            </a:endParaRPr>
          </a:p>
        </p:txBody>
      </p:sp>
      <p:sp>
        <p:nvSpPr>
          <p:cNvPr id="11" name="Curved Up Arrow 10"/>
          <p:cNvSpPr/>
          <p:nvPr/>
        </p:nvSpPr>
        <p:spPr>
          <a:xfrm rot="1151553">
            <a:off x="3611885" y="3776784"/>
            <a:ext cx="1456022" cy="684743"/>
          </a:xfrm>
          <a:prstGeom prst="curvedUp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buSzTx/>
              <a:buNone/>
            </a:pPr>
            <a:endParaRPr lang="en-US" sz="1350" b="0">
              <a:solidFill>
                <a:prstClr val="black"/>
              </a:solidFill>
            </a:endParaRPr>
          </a:p>
        </p:txBody>
      </p:sp>
      <p:sp>
        <p:nvSpPr>
          <p:cNvPr id="2" name="TextBox 1"/>
          <p:cNvSpPr txBox="1"/>
          <p:nvPr/>
        </p:nvSpPr>
        <p:spPr>
          <a:xfrm>
            <a:off x="4950964" y="2825617"/>
            <a:ext cx="3419313" cy="2554545"/>
          </a:xfrm>
          <a:prstGeom prst="rect">
            <a:avLst/>
          </a:prstGeom>
          <a:solidFill>
            <a:schemeClr val="accent1"/>
          </a:solidFill>
        </p:spPr>
        <p:txBody>
          <a:bodyPr wrap="square" rtlCol="0">
            <a:spAutoFit/>
          </a:bodyPr>
          <a:lstStyle/>
          <a:p>
            <a:pPr fontAlgn="auto">
              <a:spcBef>
                <a:spcPts val="0"/>
              </a:spcBef>
              <a:spcAft>
                <a:spcPts val="0"/>
              </a:spcAft>
              <a:buClrTx/>
              <a:buSzTx/>
              <a:buNone/>
            </a:pPr>
            <a:r>
              <a:rPr lang="hu-HU" sz="1600" b="0" dirty="0">
                <a:solidFill>
                  <a:prstClr val="black"/>
                </a:solidFill>
                <a:latin typeface="Calibri" panose="020F0502020204030204"/>
              </a:rPr>
              <a:t>Modelled decarbonisation </a:t>
            </a:r>
            <a:r>
              <a:rPr lang="hu-HU" sz="1600" b="0" dirty="0" err="1">
                <a:solidFill>
                  <a:prstClr val="black"/>
                </a:solidFill>
                <a:latin typeface="Calibri" panose="020F0502020204030204"/>
              </a:rPr>
              <a:t>pathways</a:t>
            </a:r>
            <a:r>
              <a:rPr lang="hu-HU" sz="1600" b="0" dirty="0">
                <a:solidFill>
                  <a:prstClr val="black"/>
                </a:solidFill>
                <a:latin typeface="Calibri" panose="020F0502020204030204"/>
              </a:rPr>
              <a:t> and </a:t>
            </a:r>
            <a:r>
              <a:rPr lang="hu-HU" sz="1600" b="0" dirty="0" err="1">
                <a:solidFill>
                  <a:prstClr val="black"/>
                </a:solidFill>
                <a:latin typeface="Calibri" panose="020F0502020204030204"/>
              </a:rPr>
              <a:t>associated</a:t>
            </a:r>
            <a:r>
              <a:rPr lang="hu-HU" sz="1600" b="0" dirty="0">
                <a:solidFill>
                  <a:prstClr val="black"/>
                </a:solidFill>
                <a:latin typeface="Calibri" panose="020F0502020204030204"/>
              </a:rPr>
              <a:t> </a:t>
            </a:r>
            <a:r>
              <a:rPr lang="hu-HU" sz="1600" b="0" dirty="0" err="1">
                <a:solidFill>
                  <a:prstClr val="black"/>
                </a:solidFill>
                <a:latin typeface="Calibri" panose="020F0502020204030204"/>
              </a:rPr>
              <a:t>costs</a:t>
            </a:r>
            <a:r>
              <a:rPr lang="hu-HU" sz="1600" b="0" dirty="0">
                <a:solidFill>
                  <a:prstClr val="black"/>
                </a:solidFill>
                <a:latin typeface="Calibri" panose="020F0502020204030204"/>
              </a:rPr>
              <a:t>/</a:t>
            </a:r>
            <a:r>
              <a:rPr lang="hu-HU" sz="1600" b="0" dirty="0" err="1">
                <a:solidFill>
                  <a:prstClr val="black"/>
                </a:solidFill>
                <a:latin typeface="Calibri" panose="020F0502020204030204"/>
              </a:rPr>
              <a:t>benefits</a:t>
            </a:r>
            <a:r>
              <a:rPr lang="hu-HU" sz="1600" b="0" dirty="0">
                <a:solidFill>
                  <a:prstClr val="black"/>
                </a:solidFill>
                <a:latin typeface="Calibri" panose="020F0502020204030204"/>
              </a:rPr>
              <a:t> </a:t>
            </a:r>
            <a:r>
              <a:rPr lang="hu-HU" sz="1600" b="0" dirty="0" err="1">
                <a:solidFill>
                  <a:prstClr val="black"/>
                </a:solidFill>
                <a:latin typeface="Calibri" panose="020F0502020204030204"/>
              </a:rPr>
              <a:t>for</a:t>
            </a:r>
            <a:r>
              <a:rPr lang="hu-HU" sz="1600" b="0" dirty="0">
                <a:solidFill>
                  <a:prstClr val="black"/>
                </a:solidFill>
                <a:latin typeface="Calibri" panose="020F0502020204030204"/>
              </a:rPr>
              <a:t> </a:t>
            </a:r>
            <a:r>
              <a:rPr lang="hu-HU" sz="1600" b="0" dirty="0" err="1">
                <a:solidFill>
                  <a:prstClr val="black"/>
                </a:solidFill>
                <a:latin typeface="Calibri" panose="020F0502020204030204"/>
              </a:rPr>
              <a:t>Albania</a:t>
            </a:r>
            <a:r>
              <a:rPr lang="hu-HU" sz="1600" b="0" dirty="0">
                <a:solidFill>
                  <a:prstClr val="black"/>
                </a:solidFill>
                <a:latin typeface="Calibri" panose="020F0502020204030204"/>
              </a:rPr>
              <a:t>, </a:t>
            </a:r>
            <a:r>
              <a:rPr lang="hu-HU" sz="1600" b="0" dirty="0" err="1">
                <a:solidFill>
                  <a:prstClr val="black"/>
                </a:solidFill>
                <a:latin typeface="Calibri" panose="020F0502020204030204"/>
              </a:rPr>
              <a:t>Montenegro</a:t>
            </a:r>
            <a:r>
              <a:rPr lang="hu-HU" sz="1600" b="0" dirty="0">
                <a:solidFill>
                  <a:prstClr val="black"/>
                </a:solidFill>
                <a:latin typeface="Calibri" panose="020F0502020204030204"/>
              </a:rPr>
              <a:t>, </a:t>
            </a:r>
            <a:r>
              <a:rPr lang="hu-HU" sz="1600" b="0" dirty="0" err="1">
                <a:solidFill>
                  <a:prstClr val="black"/>
                </a:solidFill>
                <a:latin typeface="Calibri" panose="020F0502020204030204"/>
              </a:rPr>
              <a:t>Serbia</a:t>
            </a:r>
            <a:r>
              <a:rPr lang="hu-HU" sz="1600" b="0" dirty="0">
                <a:solidFill>
                  <a:prstClr val="black"/>
                </a:solidFill>
                <a:latin typeface="Calibri" panose="020F0502020204030204"/>
              </a:rPr>
              <a:t> and FYROM </a:t>
            </a:r>
            <a:r>
              <a:rPr lang="hu-HU" sz="1600" b="0" dirty="0" err="1">
                <a:solidFill>
                  <a:prstClr val="black"/>
                </a:solidFill>
                <a:latin typeface="Calibri" panose="020F0502020204030204"/>
              </a:rPr>
              <a:t>for</a:t>
            </a:r>
            <a:r>
              <a:rPr lang="hu-HU" sz="1600" b="0" dirty="0">
                <a:solidFill>
                  <a:prstClr val="black"/>
                </a:solidFill>
                <a:latin typeface="Calibri" panose="020F0502020204030204"/>
              </a:rPr>
              <a:t> </a:t>
            </a:r>
            <a:r>
              <a:rPr lang="hu-HU" sz="1600" b="0" dirty="0" err="1">
                <a:solidFill>
                  <a:prstClr val="black"/>
                </a:solidFill>
                <a:latin typeface="Calibri" panose="020F0502020204030204"/>
              </a:rPr>
              <a:t>electricity</a:t>
            </a:r>
            <a:r>
              <a:rPr lang="hu-HU" sz="1600" b="0" dirty="0">
                <a:solidFill>
                  <a:prstClr val="black"/>
                </a:solidFill>
                <a:latin typeface="Calibri" panose="020F0502020204030204"/>
              </a:rPr>
              <a:t> and </a:t>
            </a:r>
            <a:r>
              <a:rPr lang="hu-HU" sz="1600" b="0" dirty="0" err="1">
                <a:solidFill>
                  <a:prstClr val="black"/>
                </a:solidFill>
                <a:latin typeface="Calibri" panose="020F0502020204030204"/>
              </a:rPr>
              <a:t>residential</a:t>
            </a:r>
            <a:r>
              <a:rPr lang="hu-HU" sz="1600" b="0" dirty="0">
                <a:solidFill>
                  <a:prstClr val="black"/>
                </a:solidFill>
                <a:latin typeface="Calibri" panose="020F0502020204030204"/>
              </a:rPr>
              <a:t> </a:t>
            </a:r>
            <a:r>
              <a:rPr lang="hu-HU" sz="1600" b="0" dirty="0" err="1">
                <a:solidFill>
                  <a:prstClr val="black"/>
                </a:solidFill>
                <a:latin typeface="Calibri" panose="020F0502020204030204"/>
              </a:rPr>
              <a:t>sector</a:t>
            </a:r>
            <a:r>
              <a:rPr lang="hu-HU" sz="1600" b="0" dirty="0">
                <a:solidFill>
                  <a:prstClr val="black"/>
                </a:solidFill>
                <a:latin typeface="Calibri" panose="020F0502020204030204"/>
              </a:rPr>
              <a:t> (2030 </a:t>
            </a:r>
            <a:r>
              <a:rPr lang="hu-HU" sz="1600" b="0" dirty="0" err="1">
                <a:solidFill>
                  <a:prstClr val="black"/>
                </a:solidFill>
                <a:latin typeface="Calibri" panose="020F0502020204030204"/>
              </a:rPr>
              <a:t>time</a:t>
            </a:r>
            <a:r>
              <a:rPr lang="hu-HU" sz="1600" b="0" dirty="0">
                <a:solidFill>
                  <a:prstClr val="black"/>
                </a:solidFill>
                <a:latin typeface="Calibri" panose="020F0502020204030204"/>
              </a:rPr>
              <a:t> </a:t>
            </a:r>
            <a:r>
              <a:rPr lang="hu-HU" sz="1600" b="0" dirty="0" err="1">
                <a:solidFill>
                  <a:prstClr val="black"/>
                </a:solidFill>
                <a:latin typeface="Calibri" panose="020F0502020204030204"/>
              </a:rPr>
              <a:t>horizon</a:t>
            </a:r>
            <a:r>
              <a:rPr lang="hu-HU" sz="1600" b="0" dirty="0">
                <a:solidFill>
                  <a:prstClr val="black"/>
                </a:solidFill>
                <a:latin typeface="Calibri" panose="020F0502020204030204"/>
              </a:rPr>
              <a:t>)</a:t>
            </a:r>
          </a:p>
          <a:p>
            <a:pPr marL="214313" indent="-214313" fontAlgn="auto">
              <a:spcBef>
                <a:spcPts val="0"/>
              </a:spcBef>
              <a:spcAft>
                <a:spcPts val="0"/>
              </a:spcAft>
              <a:buClrTx/>
              <a:buSzTx/>
              <a:buFontTx/>
              <a:buChar char="-"/>
            </a:pPr>
            <a:r>
              <a:rPr lang="hu-HU" sz="1600" b="0" dirty="0" err="1">
                <a:solidFill>
                  <a:prstClr val="black"/>
                </a:solidFill>
                <a:latin typeface="Calibri" panose="020F0502020204030204"/>
              </a:rPr>
              <a:t>Draft</a:t>
            </a:r>
            <a:r>
              <a:rPr lang="hu-HU" sz="1600" b="0" dirty="0">
                <a:solidFill>
                  <a:prstClr val="black"/>
                </a:solidFill>
                <a:latin typeface="Calibri" panose="020F0502020204030204"/>
              </a:rPr>
              <a:t> modelling </a:t>
            </a:r>
            <a:r>
              <a:rPr lang="hu-HU" sz="1600" b="0" dirty="0" err="1">
                <a:solidFill>
                  <a:prstClr val="black"/>
                </a:solidFill>
                <a:latin typeface="Calibri" panose="020F0502020204030204"/>
              </a:rPr>
              <a:t>results</a:t>
            </a:r>
            <a:r>
              <a:rPr lang="hu-HU" sz="1600" b="0" dirty="0">
                <a:solidFill>
                  <a:prstClr val="black"/>
                </a:solidFill>
                <a:latin typeface="Calibri" panose="020F0502020204030204"/>
              </a:rPr>
              <a:t> </a:t>
            </a:r>
            <a:r>
              <a:rPr lang="hu-HU" sz="1600" b="0" dirty="0" err="1">
                <a:solidFill>
                  <a:prstClr val="black"/>
                </a:solidFill>
                <a:latin typeface="Calibri" panose="020F0502020204030204"/>
              </a:rPr>
              <a:t>were</a:t>
            </a:r>
            <a:r>
              <a:rPr lang="hu-HU" sz="1600" b="0" dirty="0">
                <a:solidFill>
                  <a:prstClr val="black"/>
                </a:solidFill>
                <a:latin typeface="Calibri" panose="020F0502020204030204"/>
              </a:rPr>
              <a:t> </a:t>
            </a:r>
            <a:r>
              <a:rPr lang="hu-HU" sz="1600" b="0" dirty="0" err="1">
                <a:solidFill>
                  <a:prstClr val="black"/>
                </a:solidFill>
                <a:latin typeface="Calibri" panose="020F0502020204030204"/>
              </a:rPr>
              <a:t>already</a:t>
            </a:r>
            <a:r>
              <a:rPr lang="hu-HU" sz="1600" b="0" dirty="0">
                <a:solidFill>
                  <a:prstClr val="black"/>
                </a:solidFill>
                <a:latin typeface="Calibri" panose="020F0502020204030204"/>
              </a:rPr>
              <a:t> </a:t>
            </a:r>
            <a:r>
              <a:rPr lang="hu-HU" sz="1600" b="0" dirty="0" err="1">
                <a:solidFill>
                  <a:prstClr val="black"/>
                </a:solidFill>
                <a:latin typeface="Calibri" panose="020F0502020204030204"/>
              </a:rPr>
              <a:t>used</a:t>
            </a:r>
            <a:r>
              <a:rPr lang="hu-HU" sz="1600" b="0" dirty="0">
                <a:solidFill>
                  <a:prstClr val="black"/>
                </a:solidFill>
                <a:latin typeface="Calibri" panose="020F0502020204030204"/>
              </a:rPr>
              <a:t> </a:t>
            </a:r>
            <a:r>
              <a:rPr lang="hu-HU" sz="1600" b="0" dirty="0" err="1">
                <a:solidFill>
                  <a:prstClr val="black"/>
                </a:solidFill>
                <a:latin typeface="Calibri" panose="020F0502020204030204"/>
              </a:rPr>
              <a:t>for</a:t>
            </a:r>
            <a:r>
              <a:rPr lang="hu-HU" sz="1600" b="0" dirty="0">
                <a:solidFill>
                  <a:prstClr val="black"/>
                </a:solidFill>
                <a:latin typeface="Calibri" panose="020F0502020204030204"/>
              </a:rPr>
              <a:t> </a:t>
            </a:r>
            <a:r>
              <a:rPr lang="hu-HU" sz="1600" b="0" dirty="0" err="1">
                <a:solidFill>
                  <a:prstClr val="black"/>
                </a:solidFill>
                <a:latin typeface="Calibri" panose="020F0502020204030204"/>
              </a:rPr>
              <a:t>the</a:t>
            </a:r>
            <a:r>
              <a:rPr lang="hu-HU" sz="1600" b="0" dirty="0">
                <a:solidFill>
                  <a:prstClr val="black"/>
                </a:solidFill>
                <a:latin typeface="Calibri" panose="020F0502020204030204"/>
              </a:rPr>
              <a:t> INDC of </a:t>
            </a:r>
            <a:r>
              <a:rPr lang="hu-HU" sz="1600" b="0" dirty="0" err="1">
                <a:solidFill>
                  <a:prstClr val="black"/>
                </a:solidFill>
                <a:latin typeface="Calibri" panose="020F0502020204030204"/>
              </a:rPr>
              <a:t>Montenegro</a:t>
            </a:r>
            <a:r>
              <a:rPr lang="hu-HU" sz="1600" b="0" dirty="0">
                <a:solidFill>
                  <a:prstClr val="black"/>
                </a:solidFill>
                <a:latin typeface="Calibri" panose="020F0502020204030204"/>
              </a:rPr>
              <a:t> and </a:t>
            </a:r>
            <a:r>
              <a:rPr lang="hu-HU" sz="1600" b="0" dirty="0" err="1">
                <a:solidFill>
                  <a:prstClr val="black"/>
                </a:solidFill>
                <a:latin typeface="Calibri" panose="020F0502020204030204"/>
              </a:rPr>
              <a:t>Albania</a:t>
            </a:r>
            <a:endParaRPr lang="hu-HU" sz="1600" b="0" dirty="0">
              <a:solidFill>
                <a:prstClr val="black"/>
              </a:solidFill>
              <a:latin typeface="Calibri" panose="020F0502020204030204"/>
            </a:endParaRPr>
          </a:p>
          <a:p>
            <a:pPr marL="214313" indent="-214313" fontAlgn="auto">
              <a:spcBef>
                <a:spcPts val="0"/>
              </a:spcBef>
              <a:spcAft>
                <a:spcPts val="0"/>
              </a:spcAft>
              <a:buClrTx/>
              <a:buSzTx/>
              <a:buFontTx/>
              <a:buChar char="-"/>
            </a:pPr>
            <a:r>
              <a:rPr lang="hu-HU" sz="1600" b="0" dirty="0">
                <a:solidFill>
                  <a:prstClr val="black"/>
                </a:solidFill>
                <a:latin typeface="Calibri" panose="020F0502020204030204"/>
              </a:rPr>
              <a:t>Final results will be presented at the Paris COP (EU Pavillion)</a:t>
            </a:r>
            <a:endParaRPr lang="en-US" sz="1600" b="0" dirty="0">
              <a:solidFill>
                <a:prstClr val="black"/>
              </a:solidFill>
              <a:latin typeface="Calibri" panose="020F0502020204030204"/>
            </a:endParaRPr>
          </a:p>
        </p:txBody>
      </p:sp>
    </p:spTree>
    <p:extLst>
      <p:ext uri="{BB962C8B-B14F-4D97-AF65-F5344CB8AC3E}">
        <p14:creationId xmlns:p14="http://schemas.microsoft.com/office/powerpoint/2010/main" val="32252832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OptimaCE"/>
        <a:ea typeface=""/>
        <a:cs typeface=""/>
      </a:majorFont>
      <a:minorFont>
        <a:latin typeface="Optim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006634"/>
          </a:buClr>
          <a:buSzPct val="120000"/>
          <a:buFontTx/>
          <a:buChar char="•"/>
          <a:tabLst/>
          <a:defRPr kumimoji="0" lang="en-US" altLang="en-US" sz="2400" b="1" i="0" u="none" strike="noStrike" cap="none" normalizeH="0" baseline="0" smtClean="0">
            <a:ln>
              <a:noFill/>
            </a:ln>
            <a:solidFill>
              <a:schemeClr val="tx1"/>
            </a:solidFill>
            <a:effectLst/>
            <a:latin typeface="Palatino Linotype"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006634"/>
          </a:buClr>
          <a:buSzPct val="120000"/>
          <a:buFontTx/>
          <a:buChar char="•"/>
          <a:tabLst/>
          <a:defRPr kumimoji="0" lang="en-US" altLang="en-US" sz="2400" b="1" i="0" u="none" strike="noStrike" cap="none" normalizeH="0" baseline="0" smtClean="0">
            <a:ln>
              <a:noFill/>
            </a:ln>
            <a:solidFill>
              <a:schemeClr val="tx1"/>
            </a:solidFill>
            <a:effectLst/>
            <a:latin typeface="Palatino Linotype" pitchFamily="18"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9457</TotalTime>
  <Words>1384</Words>
  <Application>Microsoft Office PowerPoint</Application>
  <PresentationFormat>On-screen Show (4:3)</PresentationFormat>
  <Paragraphs>161</Paragraphs>
  <Slides>17</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MS PGothic</vt:lpstr>
      <vt:lpstr>MS PGothic</vt:lpstr>
      <vt:lpstr>Arial</vt:lpstr>
      <vt:lpstr>Calibri</vt:lpstr>
      <vt:lpstr>Calibri Light</vt:lpstr>
      <vt:lpstr>OptimaCE</vt:lpstr>
      <vt:lpstr>Palatino Linotype</vt:lpstr>
      <vt:lpstr>Times New Roman</vt:lpstr>
      <vt:lpstr>Wingdings</vt:lpstr>
      <vt:lpstr>Layers</vt:lpstr>
      <vt:lpstr>Office Theme</vt:lpstr>
      <vt:lpstr>Good practices from CEI countries for achieving low carbon targets in the society</vt:lpstr>
      <vt:lpstr>About the Regional Environmental Center</vt:lpstr>
      <vt:lpstr>The REC today…  </vt:lpstr>
      <vt:lpstr>Strategy of the REC for 2016-2020</vt:lpstr>
      <vt:lpstr>Declaration on the Occasion of the 25th Anniversary of the REC</vt:lpstr>
      <vt:lpstr>Sustainable development challenges:</vt:lpstr>
      <vt:lpstr>PowerPoint Presentation</vt:lpstr>
      <vt:lpstr> Climate Change and Clean Energy </vt:lpstr>
      <vt:lpstr>PowerPoint Presentation</vt:lpstr>
      <vt:lpstr>PowerPoint Presentation</vt:lpstr>
      <vt:lpstr>PowerPoint Presentation</vt:lpstr>
      <vt:lpstr>ORIENTGATE – Example: Urban health       </vt:lpstr>
      <vt:lpstr>EEA Grant (2012-2016) program: Adaptation to CC</vt:lpstr>
      <vt:lpstr>PowerPoint Presentation</vt:lpstr>
      <vt:lpstr>PowerPoint Presentation</vt:lpstr>
      <vt:lpstr>PowerPoint Presentation</vt:lpstr>
      <vt:lpstr>Thank you for your attention!</vt:lpstr>
    </vt:vector>
  </TitlesOfParts>
  <Company>REC HEAD OFFICE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 Powerpoint template</dc:title>
  <dc:creator>ZSBAUER</dc:creator>
  <cp:lastModifiedBy>Kenty Richardson</cp:lastModifiedBy>
  <cp:revision>522</cp:revision>
  <cp:lastPrinted>2001-06-27T09:31:25Z</cp:lastPrinted>
  <dcterms:created xsi:type="dcterms:W3CDTF">1995-06-17T23:31:02Z</dcterms:created>
  <dcterms:modified xsi:type="dcterms:W3CDTF">2015-11-06T10:40:31Z</dcterms:modified>
</cp:coreProperties>
</file>